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4"/>
  </p:notesMasterIdLst>
  <p:sldIdLst>
    <p:sldId id="256" r:id="rId2"/>
    <p:sldId id="269" r:id="rId3"/>
    <p:sldId id="281" r:id="rId4"/>
    <p:sldId id="270" r:id="rId5"/>
    <p:sldId id="271" r:id="rId6"/>
    <p:sldId id="282" r:id="rId7"/>
    <p:sldId id="273" r:id="rId8"/>
    <p:sldId id="274" r:id="rId9"/>
    <p:sldId id="275" r:id="rId10"/>
    <p:sldId id="283" r:id="rId11"/>
    <p:sldId id="276" r:id="rId12"/>
    <p:sldId id="277" r:id="rId13"/>
    <p:sldId id="278" r:id="rId14"/>
    <p:sldId id="285" r:id="rId15"/>
    <p:sldId id="279" r:id="rId16"/>
    <p:sldId id="295" r:id="rId17"/>
    <p:sldId id="296" r:id="rId18"/>
    <p:sldId id="297" r:id="rId19"/>
    <p:sldId id="298" r:id="rId20"/>
    <p:sldId id="299" r:id="rId21"/>
    <p:sldId id="300" r:id="rId22"/>
    <p:sldId id="301" r:id="rId23"/>
    <p:sldId id="302" r:id="rId24"/>
    <p:sldId id="303" r:id="rId25"/>
    <p:sldId id="304" r:id="rId26"/>
    <p:sldId id="305" r:id="rId27"/>
    <p:sldId id="306" r:id="rId28"/>
    <p:sldId id="308" r:id="rId29"/>
    <p:sldId id="307" r:id="rId30"/>
    <p:sldId id="321" r:id="rId31"/>
    <p:sldId id="309" r:id="rId32"/>
    <p:sldId id="322" r:id="rId33"/>
    <p:sldId id="310" r:id="rId34"/>
    <p:sldId id="311" r:id="rId35"/>
    <p:sldId id="312" r:id="rId36"/>
    <p:sldId id="313" r:id="rId37"/>
    <p:sldId id="314" r:id="rId38"/>
    <p:sldId id="315" r:id="rId39"/>
    <p:sldId id="316" r:id="rId40"/>
    <p:sldId id="320" r:id="rId41"/>
    <p:sldId id="317" r:id="rId42"/>
    <p:sldId id="280" r:id="rId43"/>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0336"/>
  </p:normalViewPr>
  <p:slideViewPr>
    <p:cSldViewPr showGuides="1">
      <p:cViewPr varScale="1">
        <p:scale>
          <a:sx n="98" d="100"/>
          <a:sy n="98" d="100"/>
        </p:scale>
        <p:origin x="1440" y="6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2.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7FFF1D44-09D3-48B4-B83F-E39E0A9CD695}" type="datetimeFigureOut">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2021/11/3</a:t>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marL="0" marR="0" lvl="0" indent="0" algn="r" defTabSz="914400" rtl="0" eaLnBrk="0" fontAlgn="base" latinLnBrk="0" hangingPunct="0">
              <a:lnSpc>
                <a:spcPct val="100000"/>
              </a:lnSpc>
              <a:spcBef>
                <a:spcPct val="0"/>
              </a:spcBef>
              <a:spcAft>
                <a:spcPct val="0"/>
              </a:spcAft>
              <a:buClrTx/>
              <a:buSzTx/>
              <a:buFontTx/>
              <a:buNone/>
              <a:defRPr/>
            </a:pPr>
            <a:fld id="{3EAA9F53-71DF-453B-94A2-FD3EB91203F5}" type="slidenum">
              <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a:prstGeom prst="rect">
            <a:avLst/>
          </a:prstGeom>
        </p:spPr>
        <p:txBody>
          <a:bodyPr anchor="b"/>
          <a:lstStyle>
            <a:lvl1pPr algn="ctr">
              <a:defRPr sz="6000"/>
            </a:lvl1p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6" name="灯片编号占位符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6" name="灯片编号占位符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6" name="灯片编号占位符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548679"/>
            <a:ext cx="8229600" cy="554461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5" name="灯片编号占位符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a:prstGeom prst="rect">
            <a:avLst/>
          </a:prstGeom>
        </p:spPr>
        <p:txBody>
          <a:bodyPr anchor="b"/>
          <a:lstStyle>
            <a:lvl1pPr>
              <a:defRPr sz="6000"/>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fontAlgn="base"/>
            <a:r>
              <a:rPr lang="zh-CN" altLang="en-US" strike="noStrike" noProof="1"/>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6" name="灯片编号占位符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57200" y="1600200"/>
            <a:ext cx="4038600"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4648200" y="1600200"/>
            <a:ext cx="4038600"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7" name="灯片编号占位符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a:prstGeom prst="rect">
            <a:avLst/>
          </a:prstGeom>
        </p:spPr>
        <p:txBody>
          <a:body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9" name="灯片编号占位符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5" name="灯片编号占位符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4" name="灯片编号占位符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a:prstGeom prst="rect">
            <a:avLst/>
          </a:prstGeom>
        </p:spPr>
        <p:txBody>
          <a:bodyPr anchor="b"/>
          <a:lstStyle>
            <a:lvl1pPr>
              <a:defRPr sz="3200"/>
            </a:lvl1pPr>
          </a:lstStyle>
          <a:p>
            <a:pPr fontAlgn="base"/>
            <a:r>
              <a:rPr lang="zh-CN" altLang="en-US" strike="noStrike" noProof="1"/>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7" name="灯片编号占位符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a:prstGeom prst="rect">
            <a:avLst/>
          </a:prstGeom>
        </p:spPr>
        <p:txBody>
          <a:bodyPr anchor="b"/>
          <a:lstStyle>
            <a:lvl1pPr>
              <a:defRPr sz="3200"/>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7" name="灯片编号占位符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p:cNvSpPr>
          <p:nvPr>
            <p:ph type="body"/>
          </p:nvPr>
        </p:nvSpPr>
        <p:spPr>
          <a:xfrm>
            <a:off x="457200" y="404813"/>
            <a:ext cx="8229600" cy="5721350"/>
          </a:xfrm>
          <a:prstGeom prst="rect">
            <a:avLst/>
          </a:prstGeom>
          <a:noFill/>
          <a:ln w="9525">
            <a:noFill/>
          </a:ln>
        </p:spPr>
        <p:txBody>
          <a:bodyPr anchor="t" anchorCtr="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eaLnBrk="1" hangingPunct="1">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SEI, ECNU</a:t>
            </a: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eaLnBrk="1" hangingPunct="1">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Computer Networks</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eaLnBrk="1" hangingPunct="1">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5EA12153-CED6-475A-AB8B-0BA6FD95E80B}"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algn="l" rtl="0" eaLnBrk="0" fontAlgn="base" hangingPunct="0">
        <a:spcBef>
          <a:spcPct val="20000"/>
        </a:spcBef>
        <a:spcAft>
          <a:spcPct val="0"/>
        </a:spcAft>
        <a:defRPr sz="3200" kern="1200">
          <a:solidFill>
            <a:schemeClr val="tx1"/>
          </a:solidFill>
          <a:latin typeface="+mn-lt"/>
          <a:ea typeface="+mn-ea"/>
          <a:cs typeface="+mn-cs"/>
        </a:defRPr>
      </a:lvl1pPr>
      <a:lvl2pPr marL="457200" algn="l" rtl="0" eaLnBrk="0" fontAlgn="base" hangingPunct="0">
        <a:spcBef>
          <a:spcPct val="20000"/>
        </a:spcBef>
        <a:spcAft>
          <a:spcPct val="0"/>
        </a:spcAft>
        <a:defRPr sz="2800" kern="1200">
          <a:solidFill>
            <a:schemeClr val="tx1"/>
          </a:solidFill>
          <a:latin typeface="+mn-lt"/>
          <a:ea typeface="+mn-ea"/>
          <a:cs typeface="+mn-cs"/>
        </a:defRPr>
      </a:lvl2pPr>
      <a:lvl3pPr marL="914400" algn="l" rtl="0" eaLnBrk="0" fontAlgn="base" hangingPunct="0">
        <a:spcBef>
          <a:spcPct val="20000"/>
        </a:spcBef>
        <a:spcAft>
          <a:spcPct val="0"/>
        </a:spcAft>
        <a:defRPr sz="2400" kern="1200">
          <a:solidFill>
            <a:schemeClr val="tx1"/>
          </a:solidFill>
          <a:latin typeface="+mn-lt"/>
          <a:ea typeface="+mn-ea"/>
          <a:cs typeface="+mn-cs"/>
        </a:defRPr>
      </a:lvl3pPr>
      <a:lvl4pPr marL="1371600" algn="l" rtl="0" eaLnBrk="0" fontAlgn="base" hangingPunct="0">
        <a:spcBef>
          <a:spcPct val="20000"/>
        </a:spcBef>
        <a:spcAft>
          <a:spcPct val="0"/>
        </a:spcAft>
        <a:defRPr sz="2000" kern="1200">
          <a:solidFill>
            <a:schemeClr val="tx1"/>
          </a:solidFill>
          <a:latin typeface="+mn-lt"/>
          <a:ea typeface="+mn-ea"/>
          <a:cs typeface="+mn-cs"/>
        </a:defRPr>
      </a:lvl4pPr>
      <a:lvl5pPr marL="1828800" algn="l" rtl="0" eaLnBrk="0" fontAlgn="base" hangingPunct="0">
        <a:spcBef>
          <a:spcPct val="20000"/>
        </a:spcBef>
        <a:spcAft>
          <a:spcPct val="0"/>
        </a:spcAft>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2"/>
          <p:cNvSpPr>
            <a:spLocks noGrp="1"/>
          </p:cNvSpPr>
          <p:nvPr>
            <p:ph type="ctrTitle"/>
          </p:nvPr>
        </p:nvSpPr>
        <p:spPr>
          <a:xfrm>
            <a:off x="685800" y="2130425"/>
            <a:ext cx="7772400" cy="1470025"/>
          </a:xfrm>
          <a:noFill/>
          <a:ln>
            <a:noFill/>
          </a:ln>
        </p:spPr>
        <p:txBody>
          <a:bodyPr anchor="ctr" anchorCtr="0"/>
          <a:lstStyle/>
          <a:p>
            <a:pPr eaLnBrk="1" hangingPunct="1">
              <a:buClrTx/>
              <a:buSzTx/>
              <a:buFontTx/>
            </a:pPr>
            <a:r>
              <a:rPr lang="en-US" altLang="zh-CN" sz="4400" kern="1200" dirty="0">
                <a:latin typeface="+mj-lt"/>
                <a:ea typeface="+mj-ea"/>
                <a:cs typeface="+mj-cs"/>
              </a:rPr>
              <a:t>Homework-Ch1</a:t>
            </a:r>
          </a:p>
        </p:txBody>
      </p:sp>
      <p:sp>
        <p:nvSpPr>
          <p:cNvPr id="3074" name="Rectangle 3"/>
          <p:cNvSpPr>
            <a:spLocks noGrp="1"/>
          </p:cNvSpPr>
          <p:nvPr>
            <p:ph type="subTitle" idx="1"/>
          </p:nvPr>
        </p:nvSpPr>
        <p:spPr>
          <a:xfrm>
            <a:off x="1371600" y="3886200"/>
            <a:ext cx="6400800" cy="1752600"/>
          </a:xfrm>
        </p:spPr>
        <p:txBody>
          <a:bodyPr vert="horz" wrap="square" lIns="91440" tIns="45720" rIns="91440" bIns="45720" anchor="t" anchorCtr="0"/>
          <a:lstStyle/>
          <a:p>
            <a:pPr eaLnBrk="1" hangingPunct="1">
              <a:buClrTx/>
              <a:buSzTx/>
              <a:buFontTx/>
              <a:buNone/>
            </a:pPr>
            <a:endParaRPr lang="zh-CN" altLang="zh-CN" sz="3200" kern="1200" dirty="0">
              <a:latin typeface="+mn-lt"/>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89" name="内容占位符 2"/>
          <p:cNvPicPr>
            <a:picLocks noGrp="1" noChangeAspect="1"/>
          </p:cNvPicPr>
          <p:nvPr>
            <p:ph idx="1"/>
          </p:nvPr>
        </p:nvPicPr>
        <p:blipFill>
          <a:blip r:embed="rId2"/>
          <a:stretch>
            <a:fillRect/>
          </a:stretch>
        </p:blipFill>
        <p:spPr>
          <a:xfrm>
            <a:off x="457200" y="2055813"/>
            <a:ext cx="8540750" cy="2625725"/>
          </a:xfr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sz="2200" kern="1200" dirty="0">
                <a:latin typeface="+mn-lt"/>
                <a:ea typeface="+mn-ea"/>
                <a:cs typeface="+mn-cs"/>
              </a:rPr>
              <a:t>1-7. When a file is transferred between two computers, two acknowledgement strategies are possible. In the first one, the file is chopped up into packets, which are individually acknowledged by the receiver, but the file transfer as a whole is not acknowledged. In the second one, the packets are not acknowledged individually, but the entire file is acknowledged when it arrives. Discuss these two approaches.</a:t>
            </a:r>
            <a:endParaRPr lang="zh-CN" altLang="zh-CN" sz="2200" kern="1200" dirty="0">
              <a:latin typeface="+mn-lt"/>
              <a:ea typeface="+mn-ea"/>
              <a:cs typeface="+mn-cs"/>
            </a:endParaRPr>
          </a:p>
          <a:p>
            <a:pPr>
              <a:buNone/>
            </a:pPr>
            <a:endParaRPr lang="en-US"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If the network tends to lose packets, it is better to acknowledge each one separately, so the lost packets can be retransmitted. </a:t>
            </a:r>
          </a:p>
          <a:p>
            <a:pPr>
              <a:buNone/>
            </a:pPr>
            <a:r>
              <a:rPr lang="en-US" altLang="zh-CN" sz="2200" kern="1200" dirty="0">
                <a:solidFill>
                  <a:srgbClr val="0000FF"/>
                </a:solidFill>
                <a:latin typeface="+mn-lt"/>
                <a:ea typeface="+mn-ea"/>
                <a:cs typeface="+mn-cs"/>
              </a:rPr>
              <a:t>On the other hand, if the network is highly reliable, sending one acknowledgement at the end of the entire transfer saves bandwidth in the normal case (but requires the entire file to be retransmitted if even a single packet is lost).</a:t>
            </a:r>
            <a:endParaRPr lang="zh-CN" altLang="zh-CN" sz="2200" kern="1200" dirty="0">
              <a:solidFill>
                <a:srgbClr val="0000FF"/>
              </a:solidFill>
              <a:latin typeface="+mn-lt"/>
              <a:ea typeface="+mn-ea"/>
              <a:cs typeface="+mn-cs"/>
            </a:endParaRPr>
          </a:p>
          <a:p>
            <a:pPr>
              <a:buNone/>
            </a:pPr>
            <a:endParaRPr lang="zh-CN" altLang="en-US" sz="2200" kern="1200" dirty="0">
              <a:latin typeface="+mn-lt"/>
              <a:ea typeface="+mn-ea"/>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zh-CN" altLang="zh-CN" sz="2200" kern="1200" dirty="0">
                <a:latin typeface="+mn-lt"/>
                <a:ea typeface="+mn-ea"/>
                <a:cs typeface="+mn-cs"/>
              </a:rPr>
              <a:t> </a:t>
            </a:r>
            <a:r>
              <a:rPr lang="en-US" altLang="zh-CN" sz="2200" kern="1200" dirty="0">
                <a:latin typeface="+mn-lt"/>
                <a:ea typeface="+mn-ea"/>
                <a:cs typeface="+mn-cs"/>
              </a:rPr>
              <a:t>1-8. An image is 1024 X 768 pixels with 3 bytes/pixel. Assume the image is uncompressed. How long does it take to transmit it over a 56-kbps modem channel?</a:t>
            </a:r>
            <a:br>
              <a:rPr lang="en-US" altLang="zh-CN" sz="2200" kern="1200" dirty="0">
                <a:latin typeface="+mn-lt"/>
                <a:ea typeface="+mn-ea"/>
                <a:cs typeface="+mn-cs"/>
              </a:rPr>
            </a:br>
            <a:r>
              <a:rPr lang="en-US" altLang="zh-CN" sz="2200" kern="1200" dirty="0">
                <a:latin typeface="+mn-lt"/>
                <a:ea typeface="+mn-ea"/>
                <a:cs typeface="+mn-cs"/>
              </a:rPr>
              <a:t>Over a 1-Mbps cable modem?</a:t>
            </a:r>
            <a:br>
              <a:rPr lang="en-US" altLang="zh-CN" sz="2200" kern="1200" dirty="0">
                <a:latin typeface="+mn-lt"/>
                <a:ea typeface="+mn-ea"/>
                <a:cs typeface="+mn-cs"/>
              </a:rPr>
            </a:br>
            <a:r>
              <a:rPr lang="en-US" altLang="zh-CN" sz="2200" kern="1200" dirty="0">
                <a:latin typeface="+mn-lt"/>
                <a:ea typeface="+mn-ea"/>
                <a:cs typeface="+mn-cs"/>
              </a:rPr>
              <a:t>Over a 10-Mbps Ethernet? </a:t>
            </a:r>
            <a:br>
              <a:rPr lang="en-US" altLang="zh-CN" sz="2200" kern="1200" dirty="0">
                <a:latin typeface="+mn-lt"/>
                <a:ea typeface="+mn-ea"/>
                <a:cs typeface="+mn-cs"/>
              </a:rPr>
            </a:br>
            <a:r>
              <a:rPr lang="en-US" altLang="zh-CN" sz="2200" kern="1200" dirty="0">
                <a:latin typeface="+mn-lt"/>
                <a:ea typeface="+mn-ea"/>
                <a:cs typeface="+mn-cs"/>
              </a:rPr>
              <a:t>Over 100-Mbps Ethernet?</a:t>
            </a:r>
            <a:br>
              <a:rPr lang="en-US" altLang="zh-CN" sz="2200" kern="1200" dirty="0">
                <a:latin typeface="+mn-lt"/>
                <a:ea typeface="+mn-ea"/>
                <a:cs typeface="+mn-cs"/>
              </a:rPr>
            </a:br>
            <a:r>
              <a:rPr lang="en-US" altLang="zh-CN" sz="2200" kern="1200" dirty="0">
                <a:latin typeface="+mn-lt"/>
                <a:ea typeface="+mn-ea"/>
                <a:cs typeface="+mn-cs"/>
              </a:rPr>
              <a:t>Over gigabit Ethernet?</a:t>
            </a:r>
          </a:p>
          <a:p>
            <a:pPr>
              <a:buNone/>
            </a:pPr>
            <a:r>
              <a:rPr lang="zh-CN" altLang="en-US" sz="2200" b="1" kern="1200" dirty="0">
                <a:solidFill>
                  <a:srgbClr val="FF0000"/>
                </a:solidFill>
                <a:latin typeface="+mn-lt"/>
                <a:ea typeface="+mn-ea"/>
                <a:cs typeface="+mn-cs"/>
              </a:rPr>
              <a:t>（单位问题，进制问题）</a:t>
            </a:r>
            <a:endParaRPr lang="en-US" altLang="zh-CN" sz="2200" kern="1200" dirty="0">
              <a:latin typeface="+mn-lt"/>
              <a:ea typeface="+mn-ea"/>
              <a:cs typeface="+mn-cs"/>
            </a:endParaRPr>
          </a:p>
          <a:p>
            <a:pPr>
              <a:buNone/>
            </a:pPr>
            <a:r>
              <a:rPr lang="en-US" altLang="zh-CN" sz="2200" kern="1200" dirty="0">
                <a:solidFill>
                  <a:srgbClr val="0000FF"/>
                </a:solidFill>
                <a:latin typeface="+mn-lt"/>
                <a:ea typeface="+mn-ea"/>
                <a:cs typeface="+mn-cs"/>
              </a:rPr>
              <a:t>The image is 1024 X 768 X 3 bytes or 2359296 bytes. This is 18874368 bits.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At 56,000 bits/sec, it takes about 337.042sec.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At 1,000,000 bits/sec, it takes 18.874 sec.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At 10,000,000 bits/sec, it takes 1.887 sec.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At 100,000,000 bits/sec, it takes about 0.189 sec.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At 1,000,000,000 bits/sec it takes about 19 msec.</a:t>
            </a:r>
            <a:endParaRPr lang="zh-CN" altLang="zh-CN" sz="2200" kern="1200" dirty="0">
              <a:solidFill>
                <a:srgbClr val="0000FF"/>
              </a:solidFill>
              <a:latin typeface="+mn-lt"/>
              <a:ea typeface="+mn-ea"/>
              <a:cs typeface="+mn-cs"/>
            </a:endParaRPr>
          </a:p>
          <a:p>
            <a:pPr>
              <a:buNone/>
            </a:pPr>
            <a:endParaRPr lang="zh-CN" altLang="en-US" sz="2200" kern="1200" dirty="0">
              <a:latin typeface="+mn-lt"/>
              <a:ea typeface="+mn-ea"/>
              <a:cs typeface="+mn-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1-9. Suppose the algorithms used to implement the operations at layer k is changed. How does this impact operations at layers k − 1 and k + 1?</a:t>
            </a:r>
          </a:p>
          <a:p>
            <a:pPr>
              <a:buNone/>
            </a:pPr>
            <a:endParaRPr lang="zh-CN" altLang="zh-CN" kern="1200" dirty="0">
              <a:latin typeface="+mn-lt"/>
              <a:ea typeface="+mn-ea"/>
              <a:cs typeface="+mn-cs"/>
            </a:endParaRPr>
          </a:p>
          <a:p>
            <a:pPr>
              <a:buNone/>
            </a:pPr>
            <a:r>
              <a:rPr lang="en-US" altLang="zh-CN" kern="1200" dirty="0">
                <a:solidFill>
                  <a:srgbClr val="0000FF"/>
                </a:solidFill>
                <a:latin typeface="+mn-lt"/>
                <a:ea typeface="+mn-ea"/>
                <a:cs typeface="+mn-cs"/>
              </a:rPr>
              <a:t>This has no impact on the operations at layers k-1 or k+1.</a:t>
            </a:r>
            <a:endParaRPr lang="zh-CN" altLang="zh-CN" kern="1200" dirty="0">
              <a:solidFill>
                <a:srgbClr val="0000FF"/>
              </a:solidFill>
              <a:latin typeface="+mn-lt"/>
              <a:ea typeface="+mn-ea"/>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内容占位符 2"/>
          <p:cNvPicPr>
            <a:picLocks noGrp="1" noChangeAspect="1"/>
          </p:cNvPicPr>
          <p:nvPr>
            <p:ph idx="1"/>
          </p:nvPr>
        </p:nvPicPr>
        <p:blipFill>
          <a:blip r:embed="rId2"/>
          <a:stretch>
            <a:fillRect/>
          </a:stretch>
        </p:blipFill>
        <p:spPr>
          <a:xfrm>
            <a:off x="107950" y="1268413"/>
            <a:ext cx="9191625" cy="4797425"/>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1-10. Suppose there is a change in the service (set of operations) provided by layer k. How does this impact services at layers k-1 and k+1?</a:t>
            </a:r>
          </a:p>
          <a:p>
            <a:pPr>
              <a:buNone/>
            </a:pPr>
            <a:endParaRPr lang="zh-CN" altLang="zh-CN" kern="1200" dirty="0">
              <a:latin typeface="+mn-lt"/>
              <a:ea typeface="+mn-ea"/>
              <a:cs typeface="+mn-cs"/>
            </a:endParaRPr>
          </a:p>
          <a:p>
            <a:pPr>
              <a:buNone/>
            </a:pPr>
            <a:r>
              <a:rPr lang="en-US" altLang="zh-CN" kern="1200" dirty="0">
                <a:solidFill>
                  <a:srgbClr val="0000FF"/>
                </a:solidFill>
                <a:latin typeface="+mn-lt"/>
                <a:ea typeface="+mn-ea"/>
                <a:cs typeface="+mn-cs"/>
              </a:rPr>
              <a:t>There is no impact at layer k-1, but operations in k+1 have to be reimplemented.</a:t>
            </a:r>
            <a:endParaRPr lang="zh-CN" altLang="en-US" kern="1200" dirty="0">
              <a:solidFill>
                <a:srgbClr val="0000FF"/>
              </a:solidFill>
              <a:latin typeface="+mn-lt"/>
              <a:ea typeface="+mn-ea"/>
              <a:cs typeface="+mn-cs"/>
            </a:endParaRPr>
          </a:p>
          <a:p>
            <a:pPr>
              <a:buNone/>
            </a:pPr>
            <a:endParaRPr lang="zh-CN" altLang="en-US" kern="1200" dirty="0">
              <a:latin typeface="+mn-lt"/>
              <a:ea typeface="+mn-ea"/>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2"/>
          <p:cNvSpPr>
            <a:spLocks noGrp="1"/>
          </p:cNvSpPr>
          <p:nvPr>
            <p:ph type="ctrTitle"/>
          </p:nvPr>
        </p:nvSpPr>
        <p:spPr>
          <a:xfrm>
            <a:off x="685800" y="2130425"/>
            <a:ext cx="7772400" cy="1470025"/>
          </a:xfrm>
          <a:noFill/>
          <a:ln>
            <a:noFill/>
          </a:ln>
        </p:spPr>
        <p:txBody>
          <a:bodyPr anchor="ctr" anchorCtr="0"/>
          <a:lstStyle/>
          <a:p>
            <a:pPr eaLnBrk="1" hangingPunct="1">
              <a:buClrTx/>
              <a:buSzTx/>
              <a:buFontTx/>
            </a:pPr>
            <a:r>
              <a:rPr lang="en-US" altLang="zh-CN" sz="4400" kern="1200" dirty="0">
                <a:latin typeface="+mj-lt"/>
                <a:ea typeface="+mj-ea"/>
                <a:cs typeface="+mj-cs"/>
              </a:rPr>
              <a:t>Homework-Ch2</a:t>
            </a:r>
          </a:p>
        </p:txBody>
      </p:sp>
      <p:sp>
        <p:nvSpPr>
          <p:cNvPr id="3074" name="Rectangle 3"/>
          <p:cNvSpPr>
            <a:spLocks noGrp="1"/>
          </p:cNvSpPr>
          <p:nvPr>
            <p:ph type="subTitle" idx="1"/>
          </p:nvPr>
        </p:nvSpPr>
        <p:spPr>
          <a:xfrm>
            <a:off x="1371600" y="3886200"/>
            <a:ext cx="6400800" cy="1752600"/>
          </a:xfrm>
        </p:spPr>
        <p:txBody>
          <a:bodyPr vert="horz" wrap="square" lIns="91440" tIns="45720" rIns="91440" bIns="45720" anchor="t" anchorCtr="0"/>
          <a:lstStyle/>
          <a:p>
            <a:pPr eaLnBrk="1" hangingPunct="1">
              <a:buClrTx/>
              <a:buSzTx/>
              <a:buFontTx/>
              <a:buNone/>
            </a:pPr>
            <a:endParaRPr lang="zh-CN" altLang="zh-CN" sz="3200" kern="1200" dirty="0">
              <a:latin typeface="+mn-lt"/>
              <a:ea typeface="+mn-ea"/>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内容占位符 2"/>
          <p:cNvSpPr>
            <a:spLocks noGrp="1"/>
          </p:cNvSpPr>
          <p:nvPr>
            <p:ph idx="1"/>
          </p:nvPr>
        </p:nvSpPr>
        <p:spPr>
          <a:xfrm>
            <a:off x="457200" y="549275"/>
            <a:ext cx="8229600" cy="5543550"/>
          </a:xfrm>
        </p:spPr>
        <p:txBody>
          <a:bodyPr vert="horz" wrap="square" lIns="91440" tIns="45720" rIns="91440" bIns="45720" anchor="t" anchorCtr="0"/>
          <a:lstStyle/>
          <a:p>
            <a:pPr eaLnBrk="1" hangingPunct="1">
              <a:buNone/>
            </a:pPr>
            <a:r>
              <a:rPr lang="en-US" altLang="zh-CN" sz="2400" kern="1200" dirty="0">
                <a:latin typeface="+mn-lt"/>
                <a:ea typeface="+mn-ea"/>
                <a:cs typeface="+mn-cs"/>
              </a:rPr>
              <a:t>2-1. A noiseless 8-kHz channel is sampled every 1 msec. What is the maximum data rate?</a:t>
            </a:r>
            <a:br>
              <a:rPr lang="en-US" altLang="zh-CN" sz="2400" kern="1200" dirty="0">
                <a:latin typeface="+mn-lt"/>
                <a:ea typeface="+mn-ea"/>
                <a:cs typeface="+mn-cs"/>
              </a:rPr>
            </a:br>
            <a:r>
              <a:rPr lang="en-US" altLang="zh-CN" sz="2400" kern="1200" dirty="0">
                <a:solidFill>
                  <a:srgbClr val="0000FF"/>
                </a:solidFill>
                <a:latin typeface="+mn-lt"/>
                <a:ea typeface="+mn-ea"/>
                <a:cs typeface="+mn-cs"/>
              </a:rPr>
              <a:t>A noiseless channel can carry an arbitrarily large amount of information, no matter how often it is sampled. Just send a lot of data per sample. </a:t>
            </a:r>
          </a:p>
          <a:p>
            <a:pPr>
              <a:buNone/>
            </a:pPr>
            <a:r>
              <a:rPr lang="en-US" altLang="zh-CN" sz="2400" kern="1200" dirty="0">
                <a:solidFill>
                  <a:srgbClr val="0000FF"/>
                </a:solidFill>
                <a:latin typeface="+mn-lt"/>
                <a:ea typeface="+mn-ea"/>
                <a:cs typeface="+mn-cs"/>
              </a:rPr>
              <a:t>For the 8-kHz channel, make 16000 samples/sec. If each sample is 16 bits, the channel can send 256 kbps. If each sample is 1024 bits, the channel can send 16.384 Mbps. The key word here is ‘‘noiseless.’’ </a:t>
            </a:r>
            <a:endParaRPr lang="zh-CN" altLang="zh-CN" sz="2400" kern="1200" dirty="0">
              <a:solidFill>
                <a:srgbClr val="0000FF"/>
              </a:solidFill>
              <a:latin typeface="+mn-lt"/>
              <a:ea typeface="+mn-ea"/>
              <a:cs typeface="+mn-cs"/>
            </a:endParaRPr>
          </a:p>
          <a:p>
            <a:pPr>
              <a:buNone/>
            </a:pPr>
            <a:endParaRPr lang="zh-CN" altLang="en-US" sz="2400" kern="1200" dirty="0">
              <a:solidFill>
                <a:srgbClr val="0000FF"/>
              </a:solidFill>
              <a:latin typeface="+mn-lt"/>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1" name="内容占位符 2"/>
          <p:cNvPicPr>
            <a:picLocks noGrp="1" noChangeAspect="1"/>
          </p:cNvPicPr>
          <p:nvPr>
            <p:ph idx="1"/>
          </p:nvPr>
        </p:nvPicPr>
        <p:blipFill>
          <a:blip r:embed="rId2"/>
          <a:stretch>
            <a:fillRect/>
          </a:stretch>
        </p:blipFill>
        <p:spPr>
          <a:xfrm>
            <a:off x="251460" y="1496695"/>
            <a:ext cx="8661400" cy="4699635"/>
          </a:xfrm>
        </p:spPr>
      </p:pic>
      <p:sp>
        <p:nvSpPr>
          <p:cNvPr id="2" name="文本框 1"/>
          <p:cNvSpPr txBox="1"/>
          <p:nvPr/>
        </p:nvSpPr>
        <p:spPr>
          <a:xfrm>
            <a:off x="1072515" y="404495"/>
            <a:ext cx="6998335" cy="922020"/>
          </a:xfrm>
          <a:prstGeom prst="rect">
            <a:avLst/>
          </a:prstGeom>
          <a:noFill/>
        </p:spPr>
        <p:txBody>
          <a:bodyPr wrap="square" rtlCol="0">
            <a:spAutoFit/>
          </a:bodyPr>
          <a:lstStyle/>
          <a:p>
            <a:r>
              <a:rPr lang="zh-CN" altLang="en-US" b="1">
                <a:solidFill>
                  <a:srgbClr val="FF0000"/>
                </a:solidFill>
              </a:rPr>
              <a:t>无噪声信道码元传输的极限速率是有限的，但每个码元可以携带的数据量是无限的，因此总体无上限。</a:t>
            </a:r>
          </a:p>
          <a:p>
            <a:r>
              <a:rPr lang="zh-CN" altLang="en-US" b="1">
                <a:solidFill>
                  <a:srgbClr val="FF0000"/>
                </a:solidFill>
              </a:rPr>
              <a:t>但在本题中我的理解是认为需要和采样速率进行比较。</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2-2. If a binary signal is sent over a 3-kHz channel whose signal-to-noise ratio is 20 dB, what is the maximum achievable data rate?</a:t>
            </a:r>
            <a:endParaRPr lang="zh-CN" altLang="zh-CN" kern="1200" dirty="0">
              <a:latin typeface="+mn-lt"/>
              <a:ea typeface="+mn-ea"/>
              <a:cs typeface="+mn-cs"/>
            </a:endParaRPr>
          </a:p>
          <a:p>
            <a:pPr>
              <a:buNone/>
            </a:pPr>
            <a:r>
              <a:rPr lang="en-US" altLang="zh-CN" kern="1200" dirty="0">
                <a:solidFill>
                  <a:srgbClr val="0000FF"/>
                </a:solidFill>
                <a:latin typeface="+mn-lt"/>
                <a:ea typeface="+mn-ea"/>
                <a:cs typeface="+mn-cs"/>
              </a:rPr>
              <a:t>A signal-to-noise ratio of 20 dB means </a:t>
            </a:r>
            <a:r>
              <a:rPr lang="en-US" altLang="zh-CN" i="1" kern="1200" dirty="0">
                <a:solidFill>
                  <a:srgbClr val="0000FF"/>
                </a:solidFill>
                <a:latin typeface="+mn-lt"/>
                <a:ea typeface="+mn-ea"/>
                <a:cs typeface="+mn-cs"/>
              </a:rPr>
              <a:t>S</a:t>
            </a:r>
            <a:r>
              <a:rPr lang="en-US" altLang="zh-CN" kern="1200" dirty="0">
                <a:solidFill>
                  <a:srgbClr val="0000FF"/>
                </a:solidFill>
                <a:latin typeface="+mn-lt"/>
                <a:ea typeface="+mn-ea"/>
                <a:cs typeface="+mn-cs"/>
              </a:rPr>
              <a:t>/</a:t>
            </a:r>
            <a:r>
              <a:rPr lang="en-US" altLang="zh-CN" i="1" kern="1200" dirty="0">
                <a:solidFill>
                  <a:srgbClr val="0000FF"/>
                </a:solidFill>
                <a:latin typeface="+mn-lt"/>
                <a:ea typeface="+mn-ea"/>
                <a:cs typeface="+mn-cs"/>
              </a:rPr>
              <a:t>N </a:t>
            </a:r>
            <a:r>
              <a:rPr lang="en-US" altLang="zh-CN" kern="1200" dirty="0">
                <a:solidFill>
                  <a:srgbClr val="0000FF"/>
                </a:solidFill>
                <a:latin typeface="+mn-lt"/>
                <a:ea typeface="+mn-ea"/>
                <a:cs typeface="+mn-cs"/>
              </a:rPr>
              <a:t>= 100. Since log</a:t>
            </a:r>
            <a:r>
              <a:rPr lang="en-US" altLang="zh-CN" kern="1200" baseline="-25000" dirty="0">
                <a:solidFill>
                  <a:srgbClr val="0000FF"/>
                </a:solidFill>
                <a:latin typeface="+mn-lt"/>
                <a:ea typeface="+mn-ea"/>
                <a:cs typeface="+mn-cs"/>
              </a:rPr>
              <a:t>2 </a:t>
            </a:r>
            <a:r>
              <a:rPr lang="en-US" altLang="zh-CN" kern="1200" dirty="0">
                <a:solidFill>
                  <a:srgbClr val="0000FF"/>
                </a:solidFill>
                <a:latin typeface="+mn-lt"/>
                <a:ea typeface="+mn-ea"/>
                <a:cs typeface="+mn-cs"/>
              </a:rPr>
              <a:t>101 is about 6.658, the Shannon limit is about 19.975 kbps. </a:t>
            </a:r>
          </a:p>
          <a:p>
            <a:pPr>
              <a:buNone/>
            </a:pPr>
            <a:r>
              <a:rPr lang="en-US" altLang="zh-CN" kern="1200" dirty="0">
                <a:solidFill>
                  <a:srgbClr val="0000FF"/>
                </a:solidFill>
                <a:latin typeface="+mn-lt"/>
                <a:ea typeface="+mn-ea"/>
                <a:cs typeface="+mn-cs"/>
              </a:rPr>
              <a:t>The Nyquist limit is 6 kbps for a binary signal (with 1 bit per symbol). </a:t>
            </a:r>
          </a:p>
          <a:p>
            <a:pPr>
              <a:buNone/>
            </a:pPr>
            <a:r>
              <a:rPr lang="en-US" altLang="zh-CN" kern="1200" dirty="0">
                <a:solidFill>
                  <a:srgbClr val="0000FF"/>
                </a:solidFill>
                <a:latin typeface="+mn-lt"/>
                <a:ea typeface="+mn-ea"/>
                <a:cs typeface="+mn-cs"/>
              </a:rPr>
              <a:t>The bottleneck is therefore the Nyquist limit, giving a maximum channel capacity of 6 kbps.</a:t>
            </a:r>
            <a:br>
              <a:rPr lang="en-US" altLang="zh-CN" sz="2000" kern="1200" dirty="0">
                <a:solidFill>
                  <a:srgbClr val="0000FF"/>
                </a:solidFill>
                <a:latin typeface="+mn-lt"/>
                <a:ea typeface="+mn-ea"/>
                <a:cs typeface="+mn-cs"/>
              </a:rPr>
            </a:br>
            <a:endParaRPr lang="zh-CN" altLang="en-US" sz="2000" kern="1200" dirty="0">
              <a:solidFill>
                <a:srgbClr val="0000FF"/>
              </a:solidFill>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内容占位符 2"/>
          <p:cNvSpPr>
            <a:spLocks noGrp="1"/>
          </p:cNvSpPr>
          <p:nvPr>
            <p:ph idx="1"/>
          </p:nvPr>
        </p:nvSpPr>
        <p:spPr>
          <a:xfrm>
            <a:off x="457200" y="549275"/>
            <a:ext cx="8229600" cy="5543550"/>
          </a:xfrm>
        </p:spPr>
        <p:txBody>
          <a:bodyPr vert="horz" wrap="square" lIns="91440" tIns="45720" rIns="91440" bIns="45720" anchor="t" anchorCtr="0"/>
          <a:lstStyle/>
          <a:p>
            <a:pPr eaLnBrk="1" hangingPunct="1">
              <a:buNone/>
            </a:pPr>
            <a:r>
              <a:rPr lang="en-US" altLang="zh-CN" sz="2400" kern="1200" dirty="0">
                <a:latin typeface="+mn-lt"/>
                <a:ea typeface="+mn-ea"/>
                <a:cs typeface="+mn-cs"/>
              </a:rPr>
              <a:t>1-1. Five routers are to be connected in a point-to-point subnet . Between each pair of routers, the designers may put a high-speed line, a medium-speed line, a low-speed line, or no line. If it takes 100 ms of computer time to generate and inspect each topology, how long will it take to inspect all of them?</a:t>
            </a:r>
            <a:br>
              <a:rPr lang="en-US" altLang="zh-CN" sz="2400" kern="1200" dirty="0">
                <a:latin typeface="+mn-lt"/>
                <a:ea typeface="+mn-ea"/>
                <a:cs typeface="+mn-cs"/>
              </a:rPr>
            </a:br>
            <a:endParaRPr lang="en-US" altLang="zh-CN" sz="2000" kern="1200" dirty="0">
              <a:latin typeface="+mn-lt"/>
              <a:ea typeface="+mn-ea"/>
              <a:cs typeface="+mn-cs"/>
            </a:endParaRPr>
          </a:p>
          <a:p>
            <a:pPr eaLnBrk="1" hangingPunct="1">
              <a:buNone/>
            </a:pPr>
            <a:r>
              <a:rPr lang="en-US" altLang="zh-CN" sz="2400" kern="1200" dirty="0">
                <a:solidFill>
                  <a:srgbClr val="0000FF"/>
                </a:solidFill>
                <a:latin typeface="+mn-lt"/>
                <a:ea typeface="+mn-ea"/>
                <a:cs typeface="+mn-cs"/>
              </a:rPr>
              <a:t>Call the routers </a:t>
            </a:r>
            <a:r>
              <a:rPr lang="en-US" altLang="zh-CN" sz="2400" i="1" kern="1200" dirty="0">
                <a:solidFill>
                  <a:srgbClr val="0000FF"/>
                </a:solidFill>
                <a:latin typeface="+mn-lt"/>
                <a:ea typeface="+mn-ea"/>
                <a:cs typeface="+mn-cs"/>
              </a:rPr>
              <a:t>A</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B</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C</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D</a:t>
            </a:r>
            <a:r>
              <a:rPr lang="en-US" altLang="zh-CN" sz="2400" kern="1200" dirty="0">
                <a:solidFill>
                  <a:srgbClr val="0000FF"/>
                </a:solidFill>
                <a:latin typeface="+mn-lt"/>
                <a:ea typeface="+mn-ea"/>
                <a:cs typeface="+mn-cs"/>
              </a:rPr>
              <a:t>, and </a:t>
            </a:r>
            <a:r>
              <a:rPr lang="en-US" altLang="zh-CN" sz="2400" i="1" kern="1200" dirty="0">
                <a:solidFill>
                  <a:srgbClr val="0000FF"/>
                </a:solidFill>
                <a:latin typeface="+mn-lt"/>
                <a:ea typeface="+mn-ea"/>
                <a:cs typeface="+mn-cs"/>
              </a:rPr>
              <a:t>E</a:t>
            </a:r>
            <a:r>
              <a:rPr lang="en-US" altLang="zh-CN" sz="2400" kern="1200" dirty="0">
                <a:solidFill>
                  <a:srgbClr val="0000FF"/>
                </a:solidFill>
                <a:latin typeface="+mn-lt"/>
                <a:ea typeface="+mn-ea"/>
                <a:cs typeface="+mn-cs"/>
              </a:rPr>
              <a:t>. There are ten potential lines: </a:t>
            </a:r>
            <a:r>
              <a:rPr lang="en-US" altLang="zh-CN" sz="2400" i="1" kern="1200" dirty="0">
                <a:solidFill>
                  <a:srgbClr val="0000FF"/>
                </a:solidFill>
                <a:latin typeface="+mn-lt"/>
                <a:ea typeface="+mn-ea"/>
                <a:cs typeface="+mn-cs"/>
              </a:rPr>
              <a:t>AB</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AC</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AD</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AE</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BC</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BD</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BE</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CD</a:t>
            </a:r>
            <a:r>
              <a:rPr lang="en-US" altLang="zh-CN" sz="2400" kern="1200" dirty="0">
                <a:solidFill>
                  <a:srgbClr val="0000FF"/>
                </a:solidFill>
                <a:latin typeface="+mn-lt"/>
                <a:ea typeface="+mn-ea"/>
                <a:cs typeface="+mn-cs"/>
              </a:rPr>
              <a:t>, </a:t>
            </a:r>
            <a:r>
              <a:rPr lang="en-US" altLang="zh-CN" sz="2400" i="1" kern="1200" dirty="0">
                <a:solidFill>
                  <a:srgbClr val="0000FF"/>
                </a:solidFill>
                <a:latin typeface="+mn-lt"/>
                <a:ea typeface="+mn-ea"/>
                <a:cs typeface="+mn-cs"/>
              </a:rPr>
              <a:t>CE</a:t>
            </a:r>
            <a:r>
              <a:rPr lang="en-US" altLang="zh-CN" sz="2400" kern="1200" dirty="0">
                <a:solidFill>
                  <a:srgbClr val="0000FF"/>
                </a:solidFill>
                <a:latin typeface="+mn-lt"/>
                <a:ea typeface="+mn-ea"/>
                <a:cs typeface="+mn-cs"/>
              </a:rPr>
              <a:t>, and </a:t>
            </a:r>
            <a:r>
              <a:rPr lang="en-US" altLang="zh-CN" sz="2400" i="1" kern="1200" dirty="0">
                <a:solidFill>
                  <a:srgbClr val="0000FF"/>
                </a:solidFill>
                <a:latin typeface="+mn-lt"/>
                <a:ea typeface="+mn-ea"/>
                <a:cs typeface="+mn-cs"/>
              </a:rPr>
              <a:t>DE</a:t>
            </a:r>
            <a:r>
              <a:rPr lang="en-US" altLang="zh-CN" sz="2400" kern="1200" dirty="0">
                <a:solidFill>
                  <a:srgbClr val="0000FF"/>
                </a:solidFill>
                <a:latin typeface="+mn-lt"/>
                <a:ea typeface="+mn-ea"/>
                <a:cs typeface="+mn-cs"/>
              </a:rPr>
              <a:t>. Each of these has four possibilities (three speeds or no line), so the total number of topologies is 4</a:t>
            </a:r>
            <a:r>
              <a:rPr lang="en-US" altLang="zh-CN" sz="2400" kern="1200" baseline="30000" dirty="0">
                <a:solidFill>
                  <a:srgbClr val="0000FF"/>
                </a:solidFill>
                <a:latin typeface="+mn-lt"/>
                <a:ea typeface="+mn-ea"/>
                <a:cs typeface="+mn-cs"/>
              </a:rPr>
              <a:t>10</a:t>
            </a:r>
            <a:r>
              <a:rPr lang="en-US" altLang="zh-CN" sz="2400" kern="1200" dirty="0">
                <a:solidFill>
                  <a:srgbClr val="0000FF"/>
                </a:solidFill>
                <a:latin typeface="+mn-lt"/>
                <a:ea typeface="+mn-ea"/>
                <a:cs typeface="+mn-cs"/>
              </a:rPr>
              <a:t> = 1, 048, 576. At 100 ms each, it takes 104,857.6 sec, or slightly more than 29 hours to inspect them all.</a:t>
            </a:r>
            <a:endParaRPr lang="zh-CN" altLang="zh-CN" sz="2400" kern="1200" dirty="0">
              <a:solidFill>
                <a:srgbClr val="0000FF"/>
              </a:solidFill>
              <a:latin typeface="+mn-lt"/>
              <a:ea typeface="+mn-ea"/>
              <a:cs typeface="+mn-cs"/>
            </a:endParaRPr>
          </a:p>
          <a:p>
            <a:pPr eaLnBrk="1" hangingPunct="1">
              <a:buNone/>
            </a:pPr>
            <a:endParaRPr lang="zh-CN" altLang="en-US" sz="2000" kern="1200" dirty="0">
              <a:latin typeface="+mn-lt"/>
              <a:ea typeface="+mn-ea"/>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2-3. How much bandwidth is there in 0.1 microns of spectrum at a wavelength of 1 micron? </a:t>
            </a:r>
            <a:endParaRPr lang="zh-CN" altLang="zh-CN" kern="1200" dirty="0">
              <a:latin typeface="+mn-lt"/>
              <a:ea typeface="+mn-ea"/>
              <a:cs typeface="+mn-cs"/>
            </a:endParaRPr>
          </a:p>
          <a:p>
            <a:pPr>
              <a:buNone/>
            </a:pPr>
            <a:r>
              <a:rPr lang="el-GR" altLang="zh-CN" sz="2800" kern="1200" dirty="0">
                <a:solidFill>
                  <a:srgbClr val="0000FF"/>
                </a:solidFill>
                <a:latin typeface="+mn-lt"/>
                <a:ea typeface="+mn-ea"/>
                <a:cs typeface="+mn-cs"/>
              </a:rPr>
              <a:t>Δ</a:t>
            </a:r>
            <a:r>
              <a:rPr lang="en-US" altLang="zh-CN" sz="2800" i="1" kern="1200" dirty="0">
                <a:solidFill>
                  <a:srgbClr val="0000FF"/>
                </a:solidFill>
                <a:latin typeface="+mn-lt"/>
                <a:ea typeface="+mn-ea"/>
                <a:cs typeface="+mn-cs"/>
              </a:rPr>
              <a:t>f </a:t>
            </a:r>
            <a:r>
              <a:rPr lang="en-US" altLang="zh-CN" sz="2800" kern="1200" dirty="0">
                <a:solidFill>
                  <a:srgbClr val="0000FF"/>
                </a:solidFill>
                <a:latin typeface="+mn-lt"/>
                <a:ea typeface="+mn-ea"/>
                <a:cs typeface="+mn-cs"/>
              </a:rPr>
              <a:t>= </a:t>
            </a:r>
            <a:r>
              <a:rPr lang="el-GR" altLang="zh-CN" sz="2800" kern="1200" dirty="0">
                <a:solidFill>
                  <a:srgbClr val="0000FF"/>
                </a:solidFill>
                <a:latin typeface="+mn-lt"/>
                <a:ea typeface="+mn-ea"/>
                <a:cs typeface="+mn-cs"/>
              </a:rPr>
              <a:t>Δλ</a:t>
            </a:r>
            <a:r>
              <a:rPr lang="en-US" altLang="zh-CN" sz="2800" kern="1200" dirty="0">
                <a:solidFill>
                  <a:srgbClr val="0000FF"/>
                </a:solidFill>
                <a:latin typeface="+mn-lt"/>
                <a:ea typeface="+mn-ea"/>
                <a:cs typeface="+mn-cs"/>
              </a:rPr>
              <a:t> </a:t>
            </a:r>
            <a:r>
              <a:rPr lang="zh-CN" altLang="zh-CN" sz="2800" kern="1200" dirty="0">
                <a:solidFill>
                  <a:srgbClr val="0000FF"/>
                </a:solidFill>
                <a:latin typeface="+mn-lt"/>
                <a:ea typeface="+mn-ea"/>
                <a:cs typeface="+mn-cs"/>
              </a:rPr>
              <a:t>×</a:t>
            </a:r>
            <a:r>
              <a:rPr lang="en-US" altLang="zh-CN" sz="2800" kern="1200" dirty="0">
                <a:solidFill>
                  <a:srgbClr val="0000FF"/>
                </a:solidFill>
                <a:latin typeface="+mn-lt"/>
                <a:ea typeface="+mn-ea"/>
                <a:cs typeface="+mn-cs"/>
              </a:rPr>
              <a:t> c / </a:t>
            </a:r>
            <a:r>
              <a:rPr lang="el-GR" altLang="zh-CN" sz="2800" kern="1200" dirty="0">
                <a:solidFill>
                  <a:srgbClr val="0000FF"/>
                </a:solidFill>
                <a:latin typeface="+mn-lt"/>
                <a:ea typeface="+mn-ea"/>
                <a:cs typeface="+mn-cs"/>
              </a:rPr>
              <a:t>λ</a:t>
            </a:r>
            <a:r>
              <a:rPr lang="en-US" altLang="zh-CN" sz="2800" kern="1200" baseline="30000" dirty="0">
                <a:solidFill>
                  <a:srgbClr val="0000FF"/>
                </a:solidFill>
                <a:latin typeface="+mn-lt"/>
                <a:ea typeface="+mn-ea"/>
                <a:cs typeface="+mn-cs"/>
              </a:rPr>
              <a:t>2</a:t>
            </a:r>
            <a:r>
              <a:rPr lang="en-US" altLang="zh-CN" sz="2800" kern="1200" dirty="0">
                <a:solidFill>
                  <a:srgbClr val="0000FF"/>
                </a:solidFill>
                <a:latin typeface="+mn-lt"/>
                <a:ea typeface="+mn-ea"/>
                <a:cs typeface="+mn-cs"/>
              </a:rPr>
              <a:t> = 0.1 </a:t>
            </a:r>
            <a:r>
              <a:rPr lang="zh-CN" altLang="zh-CN" sz="2800" kern="1200" dirty="0">
                <a:solidFill>
                  <a:srgbClr val="0000FF"/>
                </a:solidFill>
                <a:latin typeface="+mn-lt"/>
                <a:ea typeface="+mn-ea"/>
                <a:cs typeface="+mn-cs"/>
              </a:rPr>
              <a:t>×</a:t>
            </a:r>
            <a:r>
              <a:rPr lang="en-US" altLang="zh-CN" sz="2800" kern="1200" dirty="0">
                <a:solidFill>
                  <a:srgbClr val="0000FF"/>
                </a:solidFill>
                <a:latin typeface="+mn-lt"/>
                <a:ea typeface="+mn-ea"/>
                <a:cs typeface="+mn-cs"/>
              </a:rPr>
              <a:t> 10 </a:t>
            </a:r>
            <a:r>
              <a:rPr lang="en-US" altLang="zh-CN" sz="2800" kern="1200" baseline="30000" dirty="0">
                <a:solidFill>
                  <a:srgbClr val="0000FF"/>
                </a:solidFill>
                <a:latin typeface="+mn-lt"/>
                <a:ea typeface="+mn-ea"/>
                <a:cs typeface="+mn-cs"/>
              </a:rPr>
              <a:t>-6 </a:t>
            </a:r>
            <a:r>
              <a:rPr lang="zh-CN" altLang="zh-CN" sz="2800" kern="1200" dirty="0">
                <a:solidFill>
                  <a:srgbClr val="0000FF"/>
                </a:solidFill>
                <a:latin typeface="+mn-lt"/>
                <a:ea typeface="+mn-ea"/>
                <a:cs typeface="+mn-cs"/>
              </a:rPr>
              <a:t>×</a:t>
            </a:r>
            <a:r>
              <a:rPr lang="en-US" altLang="zh-CN" sz="2800" kern="1200" dirty="0">
                <a:solidFill>
                  <a:srgbClr val="0000FF"/>
                </a:solidFill>
                <a:latin typeface="+mn-lt"/>
                <a:ea typeface="+mn-ea"/>
                <a:cs typeface="+mn-cs"/>
              </a:rPr>
              <a:t>3 </a:t>
            </a:r>
            <a:r>
              <a:rPr lang="zh-CN" altLang="zh-CN" sz="2800" kern="1200" dirty="0">
                <a:solidFill>
                  <a:srgbClr val="0000FF"/>
                </a:solidFill>
                <a:latin typeface="+mn-lt"/>
                <a:ea typeface="+mn-ea"/>
                <a:cs typeface="+mn-cs"/>
              </a:rPr>
              <a:t>×</a:t>
            </a:r>
            <a:r>
              <a:rPr lang="en-US" altLang="zh-CN" sz="2800" kern="1200" dirty="0">
                <a:solidFill>
                  <a:srgbClr val="0000FF"/>
                </a:solidFill>
                <a:latin typeface="+mn-lt"/>
                <a:ea typeface="+mn-ea"/>
                <a:cs typeface="+mn-cs"/>
              </a:rPr>
              <a:t> 10</a:t>
            </a:r>
            <a:r>
              <a:rPr lang="en-US" altLang="zh-CN" sz="2800" kern="1200" baseline="30000" dirty="0">
                <a:solidFill>
                  <a:srgbClr val="0000FF"/>
                </a:solidFill>
                <a:latin typeface="+mn-lt"/>
                <a:ea typeface="+mn-ea"/>
                <a:cs typeface="+mn-cs"/>
              </a:rPr>
              <a:t>8</a:t>
            </a:r>
            <a:r>
              <a:rPr lang="en-US" altLang="zh-CN" sz="2800" kern="1200" dirty="0">
                <a:solidFill>
                  <a:srgbClr val="0000FF"/>
                </a:solidFill>
                <a:latin typeface="+mn-lt"/>
                <a:ea typeface="+mn-ea"/>
                <a:cs typeface="+mn-cs"/>
              </a:rPr>
              <a:t> / (10</a:t>
            </a:r>
            <a:r>
              <a:rPr lang="en-US" altLang="zh-CN" sz="2800" kern="1200" baseline="30000" dirty="0">
                <a:solidFill>
                  <a:srgbClr val="0000FF"/>
                </a:solidFill>
                <a:latin typeface="+mn-lt"/>
                <a:ea typeface="+mn-ea"/>
                <a:cs typeface="+mn-cs"/>
              </a:rPr>
              <a:t>-6</a:t>
            </a:r>
            <a:r>
              <a:rPr lang="en-US" altLang="zh-CN" sz="2800" kern="1200" dirty="0">
                <a:solidFill>
                  <a:srgbClr val="0000FF"/>
                </a:solidFill>
                <a:latin typeface="+mn-lt"/>
                <a:ea typeface="+mn-ea"/>
                <a:cs typeface="+mn-cs"/>
              </a:rPr>
              <a:t>)</a:t>
            </a:r>
            <a:r>
              <a:rPr lang="en-US" altLang="zh-CN" sz="2800" kern="1200" baseline="30000" dirty="0">
                <a:solidFill>
                  <a:srgbClr val="0000FF"/>
                </a:solidFill>
                <a:latin typeface="+mn-lt"/>
                <a:ea typeface="+mn-ea"/>
                <a:cs typeface="+mn-cs"/>
              </a:rPr>
              <a:t>2</a:t>
            </a:r>
            <a:r>
              <a:rPr lang="en-US" altLang="zh-CN" sz="2800" kern="1200" dirty="0">
                <a:solidFill>
                  <a:srgbClr val="0000FF"/>
                </a:solidFill>
                <a:latin typeface="+mn-lt"/>
                <a:ea typeface="+mn-ea"/>
                <a:cs typeface="+mn-cs"/>
              </a:rPr>
              <a:t> = 3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13 </a:t>
            </a:r>
            <a:r>
              <a:rPr lang="en-US" altLang="zh-CN" sz="2800" kern="1200" dirty="0">
                <a:solidFill>
                  <a:srgbClr val="0000FF"/>
                </a:solidFill>
                <a:latin typeface="+mn-lt"/>
                <a:ea typeface="+mn-ea"/>
                <a:cs typeface="+mn-cs"/>
              </a:rPr>
              <a:t>= 30,000 GHz</a:t>
            </a:r>
          </a:p>
          <a:p>
            <a:pPr>
              <a:buNone/>
            </a:pPr>
            <a:r>
              <a:rPr lang="en-US" altLang="zh-CN" sz="2800" kern="1200" dirty="0">
                <a:solidFill>
                  <a:srgbClr val="0000FF"/>
                </a:solidFill>
                <a:latin typeface="+mn-lt"/>
                <a:ea typeface="+mn-ea"/>
                <a:cs typeface="+mn-cs"/>
              </a:rPr>
              <a:t>OR Use Eq. (2-4) to convert wavelengths of 1 micron plus/minus 0.05 microns to frequency. </a:t>
            </a:r>
          </a:p>
          <a:p>
            <a:pPr>
              <a:buNone/>
            </a:pPr>
            <a:r>
              <a:rPr lang="en-US" altLang="zh-CN" sz="2800" kern="1200" dirty="0">
                <a:solidFill>
                  <a:srgbClr val="0000FF"/>
                </a:solidFill>
                <a:latin typeface="+mn-lt"/>
                <a:ea typeface="+mn-ea"/>
                <a:cs typeface="+mn-cs"/>
              </a:rPr>
              <a:t>We have </a:t>
            </a:r>
            <a:r>
              <a:rPr lang="en-US" altLang="zh-CN" sz="2800" i="1" kern="1200" dirty="0">
                <a:solidFill>
                  <a:srgbClr val="0000FF"/>
                </a:solidFill>
                <a:latin typeface="+mn-lt"/>
                <a:ea typeface="+mn-ea"/>
                <a:cs typeface="+mn-cs"/>
              </a:rPr>
              <a:t>f</a:t>
            </a:r>
            <a:r>
              <a:rPr lang="en-US" altLang="zh-CN" sz="2800" i="1" kern="1200" baseline="-25000" dirty="0">
                <a:solidFill>
                  <a:srgbClr val="0000FF"/>
                </a:solidFill>
                <a:latin typeface="+mn-lt"/>
                <a:ea typeface="+mn-ea"/>
                <a:cs typeface="+mn-cs"/>
              </a:rPr>
              <a:t>low </a:t>
            </a:r>
            <a:r>
              <a:rPr lang="en-US" altLang="zh-CN" sz="2800" kern="1200" dirty="0">
                <a:solidFill>
                  <a:srgbClr val="0000FF"/>
                </a:solidFill>
                <a:latin typeface="+mn-lt"/>
                <a:ea typeface="+mn-ea"/>
                <a:cs typeface="+mn-cs"/>
              </a:rPr>
              <a:t>= 3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8</a:t>
            </a:r>
            <a:r>
              <a:rPr lang="en-US" altLang="zh-CN" sz="2800" kern="1200" dirty="0">
                <a:solidFill>
                  <a:srgbClr val="0000FF"/>
                </a:solidFill>
                <a:latin typeface="+mn-lt"/>
                <a:ea typeface="+mn-ea"/>
                <a:cs typeface="+mn-cs"/>
              </a:rPr>
              <a:t> / (1. 05 </a:t>
            </a:r>
            <a:r>
              <a:rPr lang="zh-CN" altLang="zh-CN" sz="2800" kern="1200" dirty="0">
                <a:solidFill>
                  <a:srgbClr val="0000FF"/>
                </a:solidFill>
                <a:latin typeface="+mn-lt"/>
                <a:ea typeface="+mn-ea"/>
                <a:cs typeface="+mn-cs"/>
              </a:rPr>
              <a:t>×</a:t>
            </a:r>
            <a:r>
              <a:rPr lang="en-US" altLang="zh-CN" sz="2800" kern="1200" dirty="0">
                <a:solidFill>
                  <a:srgbClr val="0000FF"/>
                </a:solidFill>
                <a:latin typeface="+mn-lt"/>
                <a:ea typeface="+mn-ea"/>
                <a:cs typeface="+mn-cs"/>
              </a:rPr>
              <a:t> 10</a:t>
            </a:r>
            <a:r>
              <a:rPr lang="en-US" altLang="zh-CN" sz="2800" kern="1200" baseline="30000" dirty="0">
                <a:solidFill>
                  <a:srgbClr val="0000FF"/>
                </a:solidFill>
                <a:latin typeface="+mn-lt"/>
                <a:ea typeface="+mn-ea"/>
                <a:cs typeface="+mn-cs"/>
              </a:rPr>
              <a:t>-6</a:t>
            </a:r>
            <a:r>
              <a:rPr lang="en-US" altLang="zh-CN" sz="2800" kern="1200" dirty="0">
                <a:solidFill>
                  <a:srgbClr val="0000FF"/>
                </a:solidFill>
                <a:latin typeface="+mn-lt"/>
                <a:ea typeface="+mn-ea"/>
                <a:cs typeface="+mn-cs"/>
              </a:rPr>
              <a:t> ) = 3/1. 05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14</a:t>
            </a:r>
            <a:r>
              <a:rPr lang="en-US" altLang="zh-CN" sz="2800" kern="1200" dirty="0">
                <a:solidFill>
                  <a:srgbClr val="0000FF"/>
                </a:solidFill>
                <a:latin typeface="+mn-lt"/>
                <a:ea typeface="+mn-ea"/>
                <a:cs typeface="+mn-cs"/>
              </a:rPr>
              <a:t>. Similarly </a:t>
            </a:r>
            <a:r>
              <a:rPr lang="en-US" altLang="zh-CN" sz="2800" i="1" kern="1200" dirty="0">
                <a:solidFill>
                  <a:srgbClr val="0000FF"/>
                </a:solidFill>
                <a:latin typeface="+mn-lt"/>
                <a:ea typeface="+mn-ea"/>
                <a:cs typeface="+mn-cs"/>
              </a:rPr>
              <a:t>f</a:t>
            </a:r>
            <a:r>
              <a:rPr lang="en-US" altLang="zh-CN" sz="2800" i="1" kern="1200" baseline="-25000" dirty="0">
                <a:solidFill>
                  <a:srgbClr val="0000FF"/>
                </a:solidFill>
                <a:latin typeface="+mn-lt"/>
                <a:ea typeface="+mn-ea"/>
                <a:cs typeface="+mn-cs"/>
              </a:rPr>
              <a:t>high</a:t>
            </a:r>
            <a:r>
              <a:rPr lang="en-US" altLang="zh-CN" sz="2800" i="1"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 3/0. 95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14</a:t>
            </a:r>
            <a:r>
              <a:rPr lang="en-US" altLang="zh-CN" sz="2800" kern="1200" dirty="0">
                <a:solidFill>
                  <a:srgbClr val="0000FF"/>
                </a:solidFill>
                <a:latin typeface="+mn-lt"/>
                <a:ea typeface="+mn-ea"/>
                <a:cs typeface="+mn-cs"/>
              </a:rPr>
              <a:t>.</a:t>
            </a:r>
          </a:p>
          <a:p>
            <a:pPr>
              <a:buNone/>
            </a:pPr>
            <a:r>
              <a:rPr lang="en-US" altLang="zh-CN" sz="2800" kern="1200" dirty="0">
                <a:solidFill>
                  <a:srgbClr val="0000FF"/>
                </a:solidFill>
                <a:latin typeface="+mn-lt"/>
                <a:ea typeface="+mn-ea"/>
                <a:cs typeface="+mn-cs"/>
              </a:rPr>
              <a:t>Thus </a:t>
            </a:r>
            <a:r>
              <a:rPr lang="el-GR" altLang="zh-CN" sz="2800" kern="1200" dirty="0">
                <a:solidFill>
                  <a:srgbClr val="0000FF"/>
                </a:solidFill>
                <a:latin typeface="+mn-lt"/>
                <a:ea typeface="+mn-ea"/>
                <a:cs typeface="+mn-cs"/>
              </a:rPr>
              <a:t>Δ</a:t>
            </a:r>
            <a:r>
              <a:rPr lang="en-US" altLang="zh-CN" sz="2800" i="1" kern="1200" dirty="0">
                <a:solidFill>
                  <a:srgbClr val="0000FF"/>
                </a:solidFill>
                <a:latin typeface="+mn-lt"/>
                <a:ea typeface="+mn-ea"/>
                <a:cs typeface="+mn-cs"/>
              </a:rPr>
              <a:t>f </a:t>
            </a:r>
            <a:r>
              <a:rPr lang="en-US" altLang="zh-CN" sz="2800" kern="1200" dirty="0">
                <a:solidFill>
                  <a:srgbClr val="0000FF"/>
                </a:solidFill>
                <a:latin typeface="+mn-lt"/>
                <a:ea typeface="+mn-ea"/>
                <a:cs typeface="+mn-cs"/>
              </a:rPr>
              <a:t>= (3/0. 95 - 3/1. 05)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14</a:t>
            </a:r>
            <a:r>
              <a:rPr lang="en-US" altLang="zh-CN" sz="2800" kern="1200" dirty="0">
                <a:solidFill>
                  <a:srgbClr val="0000FF"/>
                </a:solidFill>
                <a:latin typeface="+mn-lt"/>
                <a:ea typeface="+mn-ea"/>
                <a:cs typeface="+mn-cs"/>
              </a:rPr>
              <a:t> = 3 </a:t>
            </a:r>
            <a:r>
              <a:rPr lang="zh-CN" altLang="zh-CN" sz="2800" kern="1200" dirty="0">
                <a:solidFill>
                  <a:srgbClr val="0000FF"/>
                </a:solidFill>
                <a:latin typeface="+mn-lt"/>
                <a:ea typeface="+mn-ea"/>
                <a:cs typeface="+mn-cs"/>
              </a:rPr>
              <a:t>× </a:t>
            </a:r>
            <a:r>
              <a:rPr lang="en-US" altLang="zh-CN" sz="2800" kern="1200" dirty="0">
                <a:solidFill>
                  <a:srgbClr val="0000FF"/>
                </a:solidFill>
                <a:latin typeface="+mn-lt"/>
                <a:ea typeface="+mn-ea"/>
                <a:cs typeface="+mn-cs"/>
              </a:rPr>
              <a:t>10</a:t>
            </a:r>
            <a:r>
              <a:rPr lang="en-US" altLang="zh-CN" sz="2800" kern="1200" baseline="30000" dirty="0">
                <a:solidFill>
                  <a:srgbClr val="0000FF"/>
                </a:solidFill>
                <a:latin typeface="+mn-lt"/>
                <a:ea typeface="+mn-ea"/>
                <a:cs typeface="+mn-cs"/>
              </a:rPr>
              <a:t>13</a:t>
            </a:r>
            <a:r>
              <a:rPr lang="en-US" altLang="zh-CN" sz="2800" kern="1200" dirty="0">
                <a:solidFill>
                  <a:srgbClr val="0000FF"/>
                </a:solidFill>
                <a:latin typeface="+mn-lt"/>
                <a:ea typeface="+mn-ea"/>
                <a:cs typeface="+mn-cs"/>
              </a:rPr>
              <a:t>. This is a bandwidth of 30,000 GHz.</a:t>
            </a:r>
          </a:p>
          <a:p>
            <a:pPr>
              <a:buNone/>
            </a:pPr>
            <a:endParaRPr lang="en-US" altLang="zh-CN" kern="1200" dirty="0">
              <a:solidFill>
                <a:srgbClr val="0000FF"/>
              </a:solidFill>
              <a:latin typeface="+mn-lt"/>
              <a:ea typeface="+mn-ea"/>
              <a:cs typeface="+mn-cs"/>
            </a:endParaRPr>
          </a:p>
          <a:p>
            <a:pPr>
              <a:buNone/>
            </a:pPr>
            <a:endParaRPr lang="zh-CN" altLang="zh-CN" kern="1200" dirty="0">
              <a:solidFill>
                <a:srgbClr val="0000FF"/>
              </a:solidFill>
              <a:latin typeface="+mn-lt"/>
              <a:ea typeface="+mn-ea"/>
              <a:cs typeface="+mn-cs"/>
            </a:endParaRPr>
          </a:p>
          <a:p>
            <a:pPr eaLnBrk="1" hangingPunct="1">
              <a:buNone/>
            </a:pPr>
            <a:endParaRPr lang="zh-CN" altLang="en-US" sz="2000" kern="1200" dirty="0">
              <a:latin typeface="+mn-lt"/>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sz="2400" kern="1200" dirty="0">
                <a:latin typeface="+mn-lt"/>
                <a:ea typeface="+mn-ea"/>
                <a:cs typeface="+mn-cs"/>
              </a:rPr>
              <a:t>2-4. It is desired to send a sequence of computer screen images over an optical fiber. The screen is 1920x1200 pixels, each pixel being 24 bits. There are 50 screen images per second. How much bandwidth is needed and how many microns of wavelength are needed for this band at 1.30 microns? </a:t>
            </a:r>
            <a:endParaRPr lang="zh-CN" altLang="zh-CN" sz="2400" kern="1200" dirty="0">
              <a:latin typeface="+mn-lt"/>
              <a:ea typeface="+mn-ea"/>
              <a:cs typeface="+mn-cs"/>
            </a:endParaRPr>
          </a:p>
          <a:p>
            <a:pPr>
              <a:buNone/>
            </a:pPr>
            <a:r>
              <a:rPr lang="en-US" altLang="zh-CN" sz="2200" kern="1200" dirty="0">
                <a:solidFill>
                  <a:srgbClr val="0000FF"/>
                </a:solidFill>
                <a:latin typeface="+mn-lt"/>
                <a:ea typeface="+mn-ea"/>
                <a:cs typeface="+mn-cs"/>
              </a:rPr>
              <a:t>The data rate is 2560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1600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24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60 bps, which is 5898 Mbps. For simplicity, let us assume 1 bps per Hz, so that we require roughly 6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9</a:t>
            </a:r>
            <a:r>
              <a:rPr lang="en-US" altLang="zh-CN" sz="2200" kern="1200" dirty="0">
                <a:solidFill>
                  <a:srgbClr val="0000FF"/>
                </a:solidFill>
                <a:latin typeface="+mn-lt"/>
                <a:ea typeface="+mn-ea"/>
                <a:cs typeface="+mn-cs"/>
              </a:rPr>
              <a:t> MHz of bandwidth. </a:t>
            </a:r>
          </a:p>
          <a:p>
            <a:pPr>
              <a:buNone/>
            </a:pPr>
            <a:r>
              <a:rPr lang="el-GR" altLang="zh-CN" sz="2200" kern="1200" dirty="0">
                <a:solidFill>
                  <a:srgbClr val="0000FF"/>
                </a:solidFill>
                <a:latin typeface="+mn-lt"/>
                <a:ea typeface="+mn-ea"/>
                <a:cs typeface="+mn-cs"/>
              </a:rPr>
              <a:t>Δ</a:t>
            </a:r>
            <a:r>
              <a:rPr lang="en-US" altLang="zh-CN" sz="2200" i="1" kern="1200" dirty="0">
                <a:solidFill>
                  <a:srgbClr val="0000FF"/>
                </a:solidFill>
                <a:latin typeface="+mn-lt"/>
                <a:ea typeface="+mn-ea"/>
                <a:cs typeface="+mn-cs"/>
              </a:rPr>
              <a:t>f </a:t>
            </a:r>
            <a:r>
              <a:rPr lang="en-US" altLang="zh-CN" sz="2200" kern="1200" dirty="0">
                <a:solidFill>
                  <a:srgbClr val="0000FF"/>
                </a:solidFill>
                <a:latin typeface="+mn-lt"/>
                <a:ea typeface="+mn-ea"/>
                <a:cs typeface="+mn-cs"/>
              </a:rPr>
              <a:t>= </a:t>
            </a:r>
            <a:r>
              <a:rPr lang="el-GR" altLang="zh-CN" sz="2200" kern="1200" dirty="0">
                <a:solidFill>
                  <a:srgbClr val="0000FF"/>
                </a:solidFill>
                <a:latin typeface="+mn-lt"/>
                <a:ea typeface="+mn-ea"/>
                <a:cs typeface="+mn-cs"/>
              </a:rPr>
              <a:t>Δλ</a:t>
            </a:r>
            <a:r>
              <a:rPr lang="en-US" altLang="zh-CN" sz="2200" kern="1200" dirty="0">
                <a:solidFill>
                  <a:srgbClr val="0000FF"/>
                </a:solidFill>
                <a:latin typeface="+mn-lt"/>
                <a:ea typeface="+mn-ea"/>
                <a:cs typeface="+mn-cs"/>
              </a:rPr>
              <a:t>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 c / </a:t>
            </a:r>
            <a:r>
              <a:rPr lang="el-GR" altLang="zh-CN" sz="2200" kern="1200" dirty="0">
                <a:solidFill>
                  <a:srgbClr val="0000FF"/>
                </a:solidFill>
                <a:latin typeface="+mn-lt"/>
                <a:ea typeface="+mn-ea"/>
                <a:cs typeface="+mn-cs"/>
              </a:rPr>
              <a:t>λ</a:t>
            </a:r>
            <a:r>
              <a:rPr lang="en-US" altLang="zh-CN" sz="2200" kern="1200" baseline="30000" dirty="0">
                <a:solidFill>
                  <a:srgbClr val="0000FF"/>
                </a:solidFill>
                <a:latin typeface="+mn-lt"/>
                <a:ea typeface="+mn-ea"/>
                <a:cs typeface="+mn-cs"/>
              </a:rPr>
              <a:t>2</a:t>
            </a:r>
            <a:r>
              <a:rPr lang="en-US" altLang="zh-CN" sz="2200" kern="1200" dirty="0">
                <a:solidFill>
                  <a:srgbClr val="0000FF"/>
                </a:solidFill>
                <a:latin typeface="+mn-lt"/>
                <a:ea typeface="+mn-ea"/>
                <a:cs typeface="+mn-cs"/>
              </a:rPr>
              <a:t> , 6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9</a:t>
            </a:r>
            <a:r>
              <a:rPr lang="en-US" altLang="zh-CN" sz="2200" kern="1200" dirty="0">
                <a:solidFill>
                  <a:srgbClr val="0000FF"/>
                </a:solidFill>
                <a:latin typeface="+mn-lt"/>
                <a:ea typeface="+mn-ea"/>
                <a:cs typeface="+mn-cs"/>
              </a:rPr>
              <a:t> = </a:t>
            </a:r>
            <a:r>
              <a:rPr lang="el-GR" altLang="zh-CN" sz="2200" kern="1200" dirty="0">
                <a:solidFill>
                  <a:srgbClr val="0000FF"/>
                </a:solidFill>
                <a:latin typeface="+mn-lt"/>
                <a:ea typeface="+mn-ea"/>
                <a:cs typeface="+mn-cs"/>
              </a:rPr>
              <a:t>Δλ</a:t>
            </a:r>
            <a:r>
              <a:rPr lang="en-US" altLang="zh-CN" sz="2200" kern="1200" dirty="0">
                <a:solidFill>
                  <a:srgbClr val="0000FF"/>
                </a:solidFill>
                <a:latin typeface="+mn-lt"/>
                <a:ea typeface="+mn-ea"/>
                <a:cs typeface="+mn-cs"/>
              </a:rPr>
              <a:t>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 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 10</a:t>
            </a:r>
            <a:r>
              <a:rPr lang="en-US" altLang="zh-CN" sz="2200" kern="1200" baseline="30000" dirty="0">
                <a:solidFill>
                  <a:srgbClr val="0000FF"/>
                </a:solidFill>
                <a:latin typeface="+mn-lt"/>
                <a:ea typeface="+mn-ea"/>
                <a:cs typeface="+mn-cs"/>
              </a:rPr>
              <a:t>8</a:t>
            </a:r>
            <a:r>
              <a:rPr lang="en-US" altLang="zh-CN" sz="2200" kern="1200" dirty="0">
                <a:solidFill>
                  <a:srgbClr val="0000FF"/>
                </a:solidFill>
                <a:latin typeface="+mn-lt"/>
                <a:ea typeface="+mn-ea"/>
                <a:cs typeface="+mn-cs"/>
              </a:rPr>
              <a:t> / (1.3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 10</a:t>
            </a:r>
            <a:r>
              <a:rPr lang="en-US" altLang="zh-CN" sz="2200" kern="1200" baseline="30000" dirty="0">
                <a:solidFill>
                  <a:srgbClr val="0000FF"/>
                </a:solidFill>
                <a:latin typeface="+mn-lt"/>
                <a:ea typeface="+mn-ea"/>
                <a:cs typeface="+mn-cs"/>
              </a:rPr>
              <a:t>-6</a:t>
            </a:r>
            <a:r>
              <a:rPr lang="en-US" altLang="zh-CN" sz="2200" kern="1200" dirty="0">
                <a:solidFill>
                  <a:srgbClr val="0000FF"/>
                </a:solidFill>
                <a:latin typeface="+mn-lt"/>
                <a:ea typeface="+mn-ea"/>
                <a:cs typeface="+mn-cs"/>
              </a:rPr>
              <a:t>)</a:t>
            </a:r>
            <a:r>
              <a:rPr lang="en-US" altLang="zh-CN" sz="2200" kern="1200" baseline="30000" dirty="0">
                <a:solidFill>
                  <a:srgbClr val="0000FF"/>
                </a:solidFill>
                <a:latin typeface="+mn-lt"/>
                <a:ea typeface="+mn-ea"/>
                <a:cs typeface="+mn-cs"/>
              </a:rPr>
              <a:t>2</a:t>
            </a:r>
            <a:r>
              <a:rPr lang="en-US" altLang="zh-CN" sz="2200" kern="1200" dirty="0">
                <a:solidFill>
                  <a:srgbClr val="0000FF"/>
                </a:solidFill>
                <a:latin typeface="+mn-lt"/>
                <a:ea typeface="+mn-ea"/>
                <a:cs typeface="+mn-cs"/>
              </a:rPr>
              <a:t> , </a:t>
            </a:r>
            <a:r>
              <a:rPr lang="el-GR" altLang="zh-CN" sz="2200" kern="1200" dirty="0">
                <a:solidFill>
                  <a:srgbClr val="0000FF"/>
                </a:solidFill>
                <a:latin typeface="+mn-lt"/>
                <a:ea typeface="+mn-ea"/>
                <a:cs typeface="+mn-cs"/>
              </a:rPr>
              <a:t>Δλ</a:t>
            </a:r>
            <a:r>
              <a:rPr lang="en-US" altLang="zh-CN" sz="2200" kern="1200" dirty="0">
                <a:solidFill>
                  <a:srgbClr val="0000FF"/>
                </a:solidFill>
                <a:latin typeface="+mn-lt"/>
                <a:ea typeface="+mn-ea"/>
                <a:cs typeface="+mn-cs"/>
              </a:rPr>
              <a:t>  = 3. 38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-5</a:t>
            </a:r>
            <a:r>
              <a:rPr lang="en-US" altLang="zh-CN" sz="2200" kern="1200" dirty="0">
                <a:solidFill>
                  <a:srgbClr val="0000FF"/>
                </a:solidFill>
                <a:latin typeface="+mn-lt"/>
                <a:ea typeface="+mn-ea"/>
                <a:cs typeface="+mn-cs"/>
              </a:rPr>
              <a:t> microns.</a:t>
            </a:r>
          </a:p>
          <a:p>
            <a:pPr>
              <a:buNone/>
            </a:pPr>
            <a:r>
              <a:rPr lang="en-US" altLang="zh-CN" sz="2200" kern="1200" dirty="0">
                <a:solidFill>
                  <a:srgbClr val="0000FF"/>
                </a:solidFill>
                <a:latin typeface="+mn-lt"/>
                <a:ea typeface="+mn-ea"/>
                <a:cs typeface="+mn-cs"/>
              </a:rPr>
              <a:t>OR From Eq. (2-4) we can convert wavelengths to bandwidth. Let the wavelengths range from 1.3 microns to 1. 3 + l microns. Then with Eq. (2-4) we have: 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8</a:t>
            </a:r>
            <a:r>
              <a:rPr lang="en-US" altLang="zh-CN" sz="2200" kern="1200" dirty="0">
                <a:solidFill>
                  <a:srgbClr val="0000FF"/>
                </a:solidFill>
                <a:latin typeface="+mn-lt"/>
                <a:ea typeface="+mn-ea"/>
                <a:cs typeface="+mn-cs"/>
              </a:rPr>
              <a:t>/1. 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-6</a:t>
            </a:r>
            <a:r>
              <a:rPr lang="en-US" altLang="zh-CN" sz="2200" kern="1200" dirty="0">
                <a:solidFill>
                  <a:srgbClr val="0000FF"/>
                </a:solidFill>
                <a:latin typeface="+mn-lt"/>
                <a:ea typeface="+mn-ea"/>
                <a:cs typeface="+mn-cs"/>
              </a:rPr>
              <a:t>- 3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8</a:t>
            </a:r>
            <a:r>
              <a:rPr lang="en-US" altLang="zh-CN" sz="2200" kern="1200" dirty="0">
                <a:solidFill>
                  <a:srgbClr val="0000FF"/>
                </a:solidFill>
                <a:latin typeface="+mn-lt"/>
                <a:ea typeface="+mn-ea"/>
                <a:cs typeface="+mn-cs"/>
              </a:rPr>
              <a:t> / [ (1. 3 + l )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-6</a:t>
            </a:r>
            <a:r>
              <a:rPr lang="en-US" altLang="zh-CN" sz="2200" kern="1200" dirty="0">
                <a:solidFill>
                  <a:srgbClr val="0000FF"/>
                </a:solidFill>
                <a:latin typeface="+mn-lt"/>
                <a:ea typeface="+mn-ea"/>
                <a:cs typeface="+mn-cs"/>
              </a:rPr>
              <a:t> ] = 6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9</a:t>
            </a:r>
            <a:r>
              <a:rPr lang="en-US" altLang="zh-CN" sz="2200" kern="1200" dirty="0">
                <a:solidFill>
                  <a:srgbClr val="0000FF"/>
                </a:solidFill>
                <a:latin typeface="+mn-lt"/>
                <a:ea typeface="+mn-ea"/>
                <a:cs typeface="+mn-cs"/>
              </a:rPr>
              <a:t>. Solving, l = 3. 3 </a:t>
            </a:r>
            <a:r>
              <a:rPr lang="zh-CN" altLang="zh-CN" sz="2200" kern="1200" dirty="0">
                <a:solidFill>
                  <a:srgbClr val="0000FF"/>
                </a:solidFill>
                <a:latin typeface="+mn-lt"/>
                <a:ea typeface="+mn-ea"/>
                <a:cs typeface="+mn-cs"/>
              </a:rPr>
              <a:t>×</a:t>
            </a:r>
            <a:r>
              <a:rPr lang="en-US" altLang="zh-CN" sz="2200" kern="1200" dirty="0">
                <a:solidFill>
                  <a:srgbClr val="0000FF"/>
                </a:solidFill>
                <a:latin typeface="+mn-lt"/>
                <a:ea typeface="+mn-ea"/>
                <a:cs typeface="+mn-cs"/>
              </a:rPr>
              <a:t>10</a:t>
            </a:r>
            <a:r>
              <a:rPr lang="en-US" altLang="zh-CN" sz="2200" kern="1200" baseline="30000" dirty="0">
                <a:solidFill>
                  <a:srgbClr val="0000FF"/>
                </a:solidFill>
                <a:latin typeface="+mn-lt"/>
                <a:ea typeface="+mn-ea"/>
                <a:cs typeface="+mn-cs"/>
              </a:rPr>
              <a:t>-5</a:t>
            </a:r>
            <a:r>
              <a:rPr lang="en-US" altLang="zh-CN" sz="2200" kern="1200" dirty="0">
                <a:solidFill>
                  <a:srgbClr val="0000FF"/>
                </a:solidFill>
                <a:latin typeface="+mn-lt"/>
                <a:ea typeface="+mn-ea"/>
                <a:cs typeface="+mn-cs"/>
              </a:rPr>
              <a:t> microns. The range of wavelengths used is very short, even with slightly different assumptions.</a:t>
            </a:r>
            <a:endParaRPr lang="zh-CN" altLang="zh-CN" sz="2200" kern="1200" dirty="0">
              <a:solidFill>
                <a:srgbClr val="0000FF"/>
              </a:solidFill>
              <a:latin typeface="+mn-lt"/>
              <a:ea typeface="+mn-ea"/>
              <a:cs typeface="+mn-cs"/>
            </a:endParaRPr>
          </a:p>
          <a:p>
            <a:pPr>
              <a:buNone/>
            </a:pPr>
            <a:endParaRPr lang="zh-CN" altLang="en-US" sz="1800" kern="1200" dirty="0">
              <a:solidFill>
                <a:srgbClr val="0000FF"/>
              </a:solidFill>
              <a:latin typeface="+mn-lt"/>
              <a:ea typeface="+mn-ea"/>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2-5. Radio antennas often work best when the diameter of the antenna is equal to the wavelength of the radio wave. Reasonable antennas range from 1 cm to 5 meters in diameter. What frequency range does this cover? </a:t>
            </a:r>
            <a:endParaRPr lang="zh-CN" altLang="zh-CN" kern="1200" dirty="0">
              <a:latin typeface="+mn-lt"/>
              <a:ea typeface="+mn-ea"/>
              <a:cs typeface="+mn-cs"/>
            </a:endParaRPr>
          </a:p>
          <a:p>
            <a:pPr>
              <a:buNone/>
            </a:pPr>
            <a:r>
              <a:rPr lang="en-US" altLang="zh-CN" kern="1200" dirty="0">
                <a:solidFill>
                  <a:srgbClr val="0000FF"/>
                </a:solidFill>
                <a:latin typeface="+mn-lt"/>
                <a:ea typeface="+mn-ea"/>
                <a:cs typeface="+mn-cs"/>
              </a:rPr>
              <a:t>Start with </a:t>
            </a:r>
            <a:r>
              <a:rPr lang="el-GR" altLang="zh-CN" kern="1200" dirty="0">
                <a:solidFill>
                  <a:srgbClr val="0000FF"/>
                </a:solidFill>
                <a:latin typeface="+mn-lt"/>
                <a:ea typeface="+mn-ea"/>
                <a:cs typeface="+mn-cs"/>
              </a:rPr>
              <a:t>λ</a:t>
            </a:r>
            <a:r>
              <a:rPr lang="en-US" altLang="zh-CN" i="1" kern="1200" dirty="0">
                <a:solidFill>
                  <a:srgbClr val="0000FF"/>
                </a:solidFill>
                <a:latin typeface="+mn-lt"/>
                <a:ea typeface="+mn-ea"/>
                <a:cs typeface="+mn-cs"/>
              </a:rPr>
              <a:t>f </a:t>
            </a:r>
            <a:r>
              <a:rPr lang="en-US" altLang="zh-CN" kern="1200" dirty="0">
                <a:solidFill>
                  <a:srgbClr val="0000FF"/>
                </a:solidFill>
                <a:latin typeface="+mn-lt"/>
                <a:ea typeface="+mn-ea"/>
                <a:cs typeface="+mn-cs"/>
              </a:rPr>
              <a:t>= </a:t>
            </a:r>
            <a:r>
              <a:rPr lang="en-US" altLang="zh-CN" i="1" kern="1200" dirty="0">
                <a:solidFill>
                  <a:srgbClr val="0000FF"/>
                </a:solidFill>
                <a:latin typeface="+mn-lt"/>
                <a:ea typeface="+mn-ea"/>
                <a:cs typeface="+mn-cs"/>
              </a:rPr>
              <a:t>c</a:t>
            </a:r>
            <a:r>
              <a:rPr lang="en-US" altLang="zh-CN" kern="1200" dirty="0">
                <a:solidFill>
                  <a:srgbClr val="0000FF"/>
                </a:solidFill>
                <a:latin typeface="+mn-lt"/>
                <a:ea typeface="+mn-ea"/>
                <a:cs typeface="+mn-cs"/>
              </a:rPr>
              <a:t>. We know that </a:t>
            </a:r>
            <a:r>
              <a:rPr lang="en-US" altLang="zh-CN" i="1" kern="1200" dirty="0">
                <a:solidFill>
                  <a:srgbClr val="0000FF"/>
                </a:solidFill>
                <a:latin typeface="+mn-lt"/>
                <a:ea typeface="+mn-ea"/>
                <a:cs typeface="+mn-cs"/>
              </a:rPr>
              <a:t>c </a:t>
            </a:r>
            <a:r>
              <a:rPr lang="en-US" altLang="zh-CN" kern="1200" dirty="0">
                <a:solidFill>
                  <a:srgbClr val="0000FF"/>
                </a:solidFill>
                <a:latin typeface="+mn-lt"/>
                <a:ea typeface="+mn-ea"/>
                <a:cs typeface="+mn-cs"/>
              </a:rPr>
              <a:t>is 3 </a:t>
            </a:r>
            <a:r>
              <a:rPr lang="zh-CN" altLang="zh-CN" kern="1200" dirty="0">
                <a:solidFill>
                  <a:srgbClr val="0000FF"/>
                </a:solidFill>
                <a:latin typeface="+mn-lt"/>
                <a:ea typeface="+mn-ea"/>
                <a:cs typeface="+mn-cs"/>
              </a:rPr>
              <a:t>×</a:t>
            </a:r>
            <a:r>
              <a:rPr lang="en-US" altLang="zh-CN" kern="1200" dirty="0">
                <a:solidFill>
                  <a:srgbClr val="0000FF"/>
                </a:solidFill>
                <a:latin typeface="+mn-lt"/>
                <a:ea typeface="+mn-ea"/>
                <a:cs typeface="+mn-cs"/>
              </a:rPr>
              <a:t>10</a:t>
            </a:r>
            <a:r>
              <a:rPr lang="en-US" altLang="zh-CN" kern="1200" baseline="30000" dirty="0">
                <a:solidFill>
                  <a:srgbClr val="0000FF"/>
                </a:solidFill>
                <a:latin typeface="+mn-lt"/>
                <a:ea typeface="+mn-ea"/>
                <a:cs typeface="+mn-cs"/>
              </a:rPr>
              <a:t>8</a:t>
            </a:r>
            <a:r>
              <a:rPr lang="en-US" altLang="zh-CN" kern="1200" dirty="0">
                <a:solidFill>
                  <a:srgbClr val="0000FF"/>
                </a:solidFill>
                <a:latin typeface="+mn-lt"/>
                <a:ea typeface="+mn-ea"/>
                <a:cs typeface="+mn-cs"/>
              </a:rPr>
              <a:t> m/s. For </a:t>
            </a:r>
            <a:r>
              <a:rPr lang="el-GR" altLang="zh-CN" kern="1200" dirty="0">
                <a:solidFill>
                  <a:srgbClr val="0000FF"/>
                </a:solidFill>
                <a:latin typeface="+mn-lt"/>
                <a:ea typeface="+mn-ea"/>
                <a:cs typeface="+mn-cs"/>
              </a:rPr>
              <a:t>λ </a:t>
            </a:r>
            <a:r>
              <a:rPr lang="en-US" altLang="zh-CN" kern="1200" dirty="0">
                <a:solidFill>
                  <a:srgbClr val="0000FF"/>
                </a:solidFill>
                <a:latin typeface="+mn-lt"/>
                <a:ea typeface="+mn-ea"/>
                <a:cs typeface="+mn-cs"/>
              </a:rPr>
              <a:t>= 1 cm, we get 30 GHz. </a:t>
            </a:r>
          </a:p>
          <a:p>
            <a:pPr>
              <a:buNone/>
            </a:pPr>
            <a:r>
              <a:rPr lang="en-US" altLang="zh-CN" kern="1200" dirty="0">
                <a:solidFill>
                  <a:srgbClr val="0000FF"/>
                </a:solidFill>
                <a:latin typeface="+mn-lt"/>
                <a:ea typeface="+mn-ea"/>
                <a:cs typeface="+mn-cs"/>
              </a:rPr>
              <a:t>For </a:t>
            </a:r>
            <a:r>
              <a:rPr lang="el-GR" altLang="zh-CN" kern="1200" dirty="0">
                <a:solidFill>
                  <a:srgbClr val="0000FF"/>
                </a:solidFill>
                <a:latin typeface="+mn-lt"/>
                <a:ea typeface="+mn-ea"/>
                <a:cs typeface="+mn-cs"/>
              </a:rPr>
              <a:t>λ </a:t>
            </a:r>
            <a:r>
              <a:rPr lang="en-US" altLang="zh-CN" kern="1200" dirty="0">
                <a:solidFill>
                  <a:srgbClr val="0000FF"/>
                </a:solidFill>
                <a:latin typeface="+mn-lt"/>
                <a:ea typeface="+mn-ea"/>
                <a:cs typeface="+mn-cs"/>
              </a:rPr>
              <a:t>= 5 m, we get 60 MHz. </a:t>
            </a:r>
          </a:p>
          <a:p>
            <a:pPr>
              <a:buNone/>
            </a:pPr>
            <a:r>
              <a:rPr lang="en-US" altLang="zh-CN" kern="1200" dirty="0">
                <a:solidFill>
                  <a:srgbClr val="0000FF"/>
                </a:solidFill>
                <a:latin typeface="+mn-lt"/>
                <a:ea typeface="+mn-ea"/>
                <a:cs typeface="+mn-cs"/>
              </a:rPr>
              <a:t>Thus, the band covered is 60 MHz to 30 GHz.</a:t>
            </a:r>
            <a:endParaRPr lang="zh-CN" altLang="en-US" sz="2000" kern="1200" dirty="0">
              <a:solidFill>
                <a:srgbClr val="0000FF"/>
              </a:solidFill>
              <a:latin typeface="+mn-lt"/>
              <a:ea typeface="+mn-ea"/>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2-6. Ten signals, each requiring 4000 Hz, are multiplexed onto a single channel using FDM. What is the minimum bandwidth required for the multiplexed channel? Assume that the guard bands are 400 Hz wide. </a:t>
            </a:r>
            <a:endParaRPr lang="zh-CN" altLang="zh-CN" kern="1200" dirty="0">
              <a:latin typeface="+mn-lt"/>
              <a:ea typeface="+mn-ea"/>
              <a:cs typeface="+mn-cs"/>
            </a:endParaRPr>
          </a:p>
          <a:p>
            <a:pPr>
              <a:buNone/>
            </a:pPr>
            <a:r>
              <a:rPr lang="en-US" altLang="zh-CN" kern="1200" dirty="0">
                <a:solidFill>
                  <a:srgbClr val="0000FF"/>
                </a:solidFill>
                <a:latin typeface="+mn-lt"/>
                <a:ea typeface="+mn-ea"/>
                <a:cs typeface="+mn-cs"/>
              </a:rPr>
              <a:t>There are 10 4000 Hz signals. We need nine guard bands to avoid any interference. The minimum bandwidth required is 4000 </a:t>
            </a:r>
            <a:r>
              <a:rPr lang="zh-CN" altLang="zh-CN" kern="1200" dirty="0">
                <a:solidFill>
                  <a:srgbClr val="0000FF"/>
                </a:solidFill>
                <a:latin typeface="+mn-lt"/>
                <a:ea typeface="+mn-ea"/>
                <a:cs typeface="+mn-cs"/>
              </a:rPr>
              <a:t>×</a:t>
            </a:r>
            <a:r>
              <a:rPr lang="en-US" altLang="zh-CN" kern="1200" dirty="0">
                <a:solidFill>
                  <a:srgbClr val="0000FF"/>
                </a:solidFill>
                <a:latin typeface="+mn-lt"/>
                <a:ea typeface="+mn-ea"/>
                <a:cs typeface="+mn-cs"/>
              </a:rPr>
              <a:t>10 + 400 </a:t>
            </a:r>
            <a:r>
              <a:rPr lang="zh-CN" altLang="zh-CN" kern="1200" dirty="0">
                <a:solidFill>
                  <a:srgbClr val="0000FF"/>
                </a:solidFill>
                <a:latin typeface="+mn-lt"/>
                <a:ea typeface="+mn-ea"/>
                <a:cs typeface="+mn-cs"/>
              </a:rPr>
              <a:t>×</a:t>
            </a:r>
            <a:r>
              <a:rPr lang="en-US" altLang="zh-CN" kern="1200" dirty="0">
                <a:solidFill>
                  <a:srgbClr val="0000FF"/>
                </a:solidFill>
                <a:latin typeface="+mn-lt"/>
                <a:ea typeface="+mn-ea"/>
                <a:cs typeface="+mn-cs"/>
              </a:rPr>
              <a:t>9 = 43, 600 Hz.</a:t>
            </a:r>
            <a:endParaRPr lang="zh-CN" altLang="en-US" kern="1200" dirty="0">
              <a:solidFill>
                <a:srgbClr val="0000FF"/>
              </a:solidFill>
              <a:latin typeface="+mn-lt"/>
              <a:ea typeface="+mn-ea"/>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2-7. Why has the PCM sampling time been set at 125 μsec? </a:t>
            </a:r>
            <a:endParaRPr lang="zh-CN" altLang="zh-CN" kern="1200" dirty="0">
              <a:latin typeface="+mn-lt"/>
              <a:ea typeface="+mn-ea"/>
              <a:cs typeface="+mn-cs"/>
            </a:endParaRPr>
          </a:p>
          <a:p>
            <a:pPr>
              <a:buNone/>
            </a:pPr>
            <a:endParaRPr lang="en-US" altLang="zh-CN" kern="1200" dirty="0">
              <a:latin typeface="+mn-lt"/>
              <a:ea typeface="+mn-ea"/>
              <a:cs typeface="+mn-cs"/>
            </a:endParaRPr>
          </a:p>
          <a:p>
            <a:pPr>
              <a:buNone/>
            </a:pPr>
            <a:r>
              <a:rPr lang="en-US" altLang="zh-CN" kern="1200" dirty="0">
                <a:solidFill>
                  <a:srgbClr val="0000FF"/>
                </a:solidFill>
                <a:latin typeface="+mn-lt"/>
                <a:ea typeface="+mn-ea"/>
                <a:cs typeface="+mn-cs"/>
              </a:rPr>
              <a:t>A sampling time of 125 m sec corresponds to 8000 samples per second. </a:t>
            </a:r>
          </a:p>
          <a:p>
            <a:pPr>
              <a:buNone/>
            </a:pPr>
            <a:r>
              <a:rPr lang="en-US" altLang="zh-CN" kern="1200" dirty="0">
                <a:solidFill>
                  <a:srgbClr val="0000FF"/>
                </a:solidFill>
                <a:latin typeface="+mn-lt"/>
                <a:ea typeface="+mn-ea"/>
                <a:cs typeface="+mn-cs"/>
              </a:rPr>
              <a:t>According to the Nyquist theorem, this is the sampling frequency needed to capture all the information in a 4-kHz channel, such as a telephone channel. (Actually the nominal bandwidth is less, but the cutoff is not sharp.)</a:t>
            </a:r>
            <a:endParaRPr lang="zh-CN" altLang="zh-CN" kern="1200" dirty="0">
              <a:solidFill>
                <a:srgbClr val="0000FF"/>
              </a:solidFill>
              <a:latin typeface="+mn-lt"/>
              <a:ea typeface="+mn-ea"/>
              <a:cs typeface="+mn-cs"/>
            </a:endParaRPr>
          </a:p>
          <a:p>
            <a:pPr>
              <a:buNone/>
            </a:pPr>
            <a:endParaRPr lang="zh-CN" altLang="en-US" sz="2200" kern="1200" dirty="0">
              <a:latin typeface="+mn-lt"/>
              <a:ea typeface="+mn-ea"/>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内容占位符 2"/>
          <p:cNvSpPr>
            <a:spLocks noGrp="1"/>
          </p:cNvSpPr>
          <p:nvPr>
            <p:ph idx="1"/>
          </p:nvPr>
        </p:nvSpPr>
        <p:spPr>
          <a:xfrm>
            <a:off x="467995" y="116205"/>
            <a:ext cx="8229600" cy="4655185"/>
          </a:xfrm>
        </p:spPr>
        <p:txBody>
          <a:bodyPr vert="horz" wrap="square" lIns="91440" tIns="45720" rIns="91440" bIns="45720" anchor="t" anchorCtr="0"/>
          <a:lstStyle/>
          <a:p>
            <a:pPr>
              <a:buNone/>
            </a:pPr>
            <a:r>
              <a:rPr lang="en-US" altLang="zh-CN" kern="1200" dirty="0">
                <a:latin typeface="+mn-lt"/>
                <a:ea typeface="+mn-ea"/>
                <a:cs typeface="+mn-cs"/>
              </a:rPr>
              <a:t>2-8. Compare the maximum data rate of a noiseless 4-kHz channel using</a:t>
            </a:r>
            <a:br>
              <a:rPr lang="en-US" altLang="zh-CN" kern="1200" dirty="0">
                <a:latin typeface="+mn-lt"/>
                <a:ea typeface="+mn-ea"/>
                <a:cs typeface="+mn-cs"/>
              </a:rPr>
            </a:br>
            <a:r>
              <a:rPr lang="en-US" altLang="zh-CN" kern="1200" dirty="0">
                <a:latin typeface="+mn-lt"/>
                <a:ea typeface="+mn-ea"/>
                <a:cs typeface="+mn-cs"/>
              </a:rPr>
              <a:t>(a) Analog encoding (e.g., QPSK) with 2 bits per sample.</a:t>
            </a:r>
            <a:br>
              <a:rPr lang="en-US" altLang="zh-CN" kern="1200" dirty="0">
                <a:latin typeface="+mn-lt"/>
                <a:ea typeface="+mn-ea"/>
                <a:cs typeface="+mn-cs"/>
              </a:rPr>
            </a:br>
            <a:r>
              <a:rPr lang="en-US" altLang="zh-CN" kern="1200" dirty="0">
                <a:latin typeface="+mn-lt"/>
                <a:ea typeface="+mn-ea"/>
                <a:cs typeface="+mn-cs"/>
              </a:rPr>
              <a:t>(b) The T1 PCM system. </a:t>
            </a:r>
          </a:p>
          <a:p>
            <a:pPr>
              <a:buNone/>
            </a:pPr>
            <a:r>
              <a:rPr lang="en-US" altLang="zh-CN" kern="1200" dirty="0">
                <a:solidFill>
                  <a:srgbClr val="0000FF"/>
                </a:solidFill>
                <a:latin typeface="+mn-lt"/>
                <a:ea typeface="+mn-ea"/>
                <a:cs typeface="+mn-cs"/>
              </a:rPr>
              <a:t>In both cases 8000 samples/sec are possible. </a:t>
            </a:r>
          </a:p>
          <a:p>
            <a:pPr>
              <a:buNone/>
            </a:pPr>
            <a:r>
              <a:rPr lang="en-US" altLang="zh-CN" kern="1200" dirty="0">
                <a:solidFill>
                  <a:srgbClr val="0000FF"/>
                </a:solidFill>
                <a:latin typeface="+mn-lt"/>
                <a:ea typeface="+mn-ea"/>
                <a:cs typeface="+mn-cs"/>
              </a:rPr>
              <a:t>With QPSK encoding, 2 bits are sent per sample. With modern T1, 8 bits are sent per period. (With older T1s only 7 of the 8 bits could be used for data.) </a:t>
            </a:r>
          </a:p>
          <a:p>
            <a:pPr>
              <a:buNone/>
            </a:pPr>
            <a:r>
              <a:rPr lang="en-US" altLang="zh-CN" kern="1200" dirty="0">
                <a:solidFill>
                  <a:srgbClr val="0000FF"/>
                </a:solidFill>
                <a:latin typeface="+mn-lt"/>
                <a:ea typeface="+mn-ea"/>
                <a:cs typeface="+mn-cs"/>
              </a:rPr>
              <a:t>The respective data rates are 16 kbps and 64 kbps.</a:t>
            </a:r>
            <a:endParaRPr lang="zh-CN" altLang="zh-CN" kern="1200" dirty="0">
              <a:solidFill>
                <a:srgbClr val="0000FF"/>
              </a:solidFill>
              <a:latin typeface="+mn-lt"/>
              <a:ea typeface="+mn-ea"/>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sz="2400" kern="1200" dirty="0">
                <a:latin typeface="+mn-lt"/>
                <a:ea typeface="+mn-ea"/>
                <a:cs typeface="+mn-cs"/>
              </a:rPr>
              <a:t>2-9. A CDMA receiver gets the following chips: (-1 +1 -3 +1 -1 -3 +1 +1). Assuming the chip sequences defined in Fig. 2-28(a), which stations transmitted, and which bits did each one send? </a:t>
            </a:r>
          </a:p>
          <a:p>
            <a:pPr>
              <a:buNone/>
            </a:pPr>
            <a:endParaRPr lang="en-US" altLang="zh-CN" sz="2400" kern="1200" dirty="0">
              <a:latin typeface="+mn-lt"/>
              <a:ea typeface="+mn-ea"/>
              <a:cs typeface="+mn-cs"/>
            </a:endParaRPr>
          </a:p>
          <a:p>
            <a:pPr>
              <a:buNone/>
            </a:pPr>
            <a:endParaRPr lang="en-US" altLang="zh-CN" sz="2400" kern="1200" dirty="0">
              <a:latin typeface="+mn-lt"/>
              <a:ea typeface="+mn-ea"/>
              <a:cs typeface="+mn-cs"/>
            </a:endParaRPr>
          </a:p>
          <a:p>
            <a:pPr>
              <a:buNone/>
            </a:pPr>
            <a:endParaRPr lang="en-US" altLang="zh-CN" sz="2400" kern="1200" dirty="0">
              <a:latin typeface="+mn-lt"/>
              <a:ea typeface="+mn-ea"/>
              <a:cs typeface="+mn-cs"/>
            </a:endParaRPr>
          </a:p>
          <a:p>
            <a:pPr>
              <a:buNone/>
            </a:pPr>
            <a:endParaRPr lang="zh-CN" altLang="zh-CN" sz="2400" kern="1200" dirty="0">
              <a:latin typeface="+mn-lt"/>
              <a:ea typeface="+mn-ea"/>
              <a:cs typeface="+mn-cs"/>
            </a:endParaRPr>
          </a:p>
          <a:p>
            <a:pPr>
              <a:buNone/>
            </a:pPr>
            <a:r>
              <a:rPr lang="en-US" altLang="zh-CN" sz="2400" kern="1200" dirty="0">
                <a:solidFill>
                  <a:srgbClr val="0000FF"/>
                </a:solidFill>
                <a:latin typeface="+mn-lt"/>
                <a:ea typeface="+mn-ea"/>
                <a:cs typeface="+mn-cs"/>
              </a:rPr>
              <a:t>Just compute the four normalized inner products:</a:t>
            </a:r>
            <a:endParaRPr lang="zh-CN" altLang="zh-CN" sz="2400" kern="1200" dirty="0">
              <a:solidFill>
                <a:srgbClr val="0000FF"/>
              </a:solidFill>
              <a:latin typeface="+mn-lt"/>
              <a:ea typeface="+mn-ea"/>
              <a:cs typeface="+mn-cs"/>
            </a:endParaRPr>
          </a:p>
          <a:p>
            <a:pPr>
              <a:buNone/>
            </a:pPr>
            <a:r>
              <a:rPr lang="en-US" altLang="zh-CN" sz="2400" kern="1200" dirty="0">
                <a:solidFill>
                  <a:srgbClr val="0000FF"/>
                </a:solidFill>
                <a:latin typeface="+mn-lt"/>
                <a:ea typeface="+mn-ea"/>
                <a:cs typeface="+mn-cs"/>
              </a:rPr>
              <a:t>(-1 +1 -3 +1 -1 -3 +1 +1) • (-1 -1 -1 +1 +1 -1 +1 +1)/8 = 1</a:t>
            </a:r>
            <a:endParaRPr lang="zh-CN" altLang="zh-CN" sz="2400" kern="1200" dirty="0">
              <a:solidFill>
                <a:srgbClr val="0000FF"/>
              </a:solidFill>
              <a:latin typeface="+mn-lt"/>
              <a:ea typeface="+mn-ea"/>
              <a:cs typeface="+mn-cs"/>
            </a:endParaRPr>
          </a:p>
          <a:p>
            <a:pPr>
              <a:buNone/>
            </a:pPr>
            <a:r>
              <a:rPr lang="en-US" altLang="zh-CN" sz="2400" kern="1200" dirty="0">
                <a:solidFill>
                  <a:srgbClr val="0000FF"/>
                </a:solidFill>
                <a:latin typeface="+mn-lt"/>
                <a:ea typeface="+mn-ea"/>
                <a:cs typeface="+mn-cs"/>
              </a:rPr>
              <a:t>(-1 +1 -3 +1 -1 -3 +1 +1) • (-1 -1 +1 -1 +1 +1 +1 -1)/8 = -1</a:t>
            </a:r>
            <a:endParaRPr lang="zh-CN" altLang="zh-CN" sz="2400" kern="1200" dirty="0">
              <a:solidFill>
                <a:srgbClr val="0000FF"/>
              </a:solidFill>
              <a:latin typeface="+mn-lt"/>
              <a:ea typeface="+mn-ea"/>
              <a:cs typeface="+mn-cs"/>
            </a:endParaRPr>
          </a:p>
          <a:p>
            <a:pPr>
              <a:buNone/>
            </a:pPr>
            <a:r>
              <a:rPr lang="en-US" altLang="zh-CN" sz="2400" kern="1200" dirty="0">
                <a:solidFill>
                  <a:srgbClr val="0000FF"/>
                </a:solidFill>
                <a:latin typeface="+mn-lt"/>
                <a:ea typeface="+mn-ea"/>
                <a:cs typeface="+mn-cs"/>
              </a:rPr>
              <a:t>(-1 +1 -3 +1 -1 -3 +1 +1) • (-1 +1 -1 +1 +1 +1 -1 -1)/8 = 0</a:t>
            </a:r>
            <a:endParaRPr lang="zh-CN" altLang="zh-CN" sz="2400" kern="1200" dirty="0">
              <a:solidFill>
                <a:srgbClr val="0000FF"/>
              </a:solidFill>
              <a:latin typeface="+mn-lt"/>
              <a:ea typeface="+mn-ea"/>
              <a:cs typeface="+mn-cs"/>
            </a:endParaRPr>
          </a:p>
          <a:p>
            <a:pPr>
              <a:buNone/>
            </a:pPr>
            <a:r>
              <a:rPr lang="en-US" altLang="zh-CN" sz="2400" kern="1200" dirty="0">
                <a:solidFill>
                  <a:srgbClr val="0000FF"/>
                </a:solidFill>
                <a:latin typeface="+mn-lt"/>
                <a:ea typeface="+mn-ea"/>
                <a:cs typeface="+mn-cs"/>
              </a:rPr>
              <a:t>(-1 +1 -3 +1 -1 -3 +1 +1) • (-1 +1 -1 -1 -1 -1 +1 -1)/8 = 1</a:t>
            </a:r>
            <a:endParaRPr lang="zh-CN" altLang="zh-CN" sz="2400" kern="1200" dirty="0">
              <a:solidFill>
                <a:srgbClr val="0000FF"/>
              </a:solidFill>
              <a:latin typeface="+mn-lt"/>
              <a:ea typeface="+mn-ea"/>
              <a:cs typeface="+mn-cs"/>
            </a:endParaRPr>
          </a:p>
          <a:p>
            <a:pPr>
              <a:buNone/>
            </a:pPr>
            <a:r>
              <a:rPr lang="en-US" altLang="zh-CN" sz="2400" kern="1200" dirty="0">
                <a:solidFill>
                  <a:srgbClr val="0000FF"/>
                </a:solidFill>
                <a:latin typeface="+mn-lt"/>
                <a:ea typeface="+mn-ea"/>
                <a:cs typeface="+mn-cs"/>
              </a:rPr>
              <a:t>The result is that </a:t>
            </a:r>
            <a:r>
              <a:rPr lang="en-US" altLang="zh-CN" sz="2400" i="1" kern="1200" dirty="0">
                <a:solidFill>
                  <a:srgbClr val="0000FF"/>
                </a:solidFill>
                <a:latin typeface="+mn-lt"/>
                <a:ea typeface="+mn-ea"/>
                <a:cs typeface="+mn-cs"/>
              </a:rPr>
              <a:t>A </a:t>
            </a:r>
            <a:r>
              <a:rPr lang="en-US" altLang="zh-CN" sz="2400" kern="1200" dirty="0">
                <a:solidFill>
                  <a:srgbClr val="0000FF"/>
                </a:solidFill>
                <a:latin typeface="+mn-lt"/>
                <a:ea typeface="+mn-ea"/>
                <a:cs typeface="+mn-cs"/>
              </a:rPr>
              <a:t>and </a:t>
            </a:r>
            <a:r>
              <a:rPr lang="en-US" altLang="zh-CN" sz="2400" i="1" kern="1200" dirty="0">
                <a:solidFill>
                  <a:srgbClr val="0000FF"/>
                </a:solidFill>
                <a:latin typeface="+mn-lt"/>
                <a:ea typeface="+mn-ea"/>
                <a:cs typeface="+mn-cs"/>
              </a:rPr>
              <a:t>D </a:t>
            </a:r>
            <a:r>
              <a:rPr lang="en-US" altLang="zh-CN" sz="2400" kern="1200" dirty="0">
                <a:solidFill>
                  <a:srgbClr val="0000FF"/>
                </a:solidFill>
                <a:latin typeface="+mn-lt"/>
                <a:ea typeface="+mn-ea"/>
                <a:cs typeface="+mn-cs"/>
              </a:rPr>
              <a:t>sent 1 bits, </a:t>
            </a:r>
            <a:r>
              <a:rPr lang="en-US" altLang="zh-CN" sz="2400" i="1" kern="1200" dirty="0">
                <a:solidFill>
                  <a:srgbClr val="0000FF"/>
                </a:solidFill>
                <a:latin typeface="+mn-lt"/>
                <a:ea typeface="+mn-ea"/>
                <a:cs typeface="+mn-cs"/>
              </a:rPr>
              <a:t>B </a:t>
            </a:r>
            <a:r>
              <a:rPr lang="en-US" altLang="zh-CN" sz="2400" kern="1200" dirty="0">
                <a:solidFill>
                  <a:srgbClr val="0000FF"/>
                </a:solidFill>
                <a:latin typeface="+mn-lt"/>
                <a:ea typeface="+mn-ea"/>
                <a:cs typeface="+mn-cs"/>
              </a:rPr>
              <a:t>sent a 0 bit, and </a:t>
            </a:r>
            <a:r>
              <a:rPr lang="en-US" altLang="zh-CN" sz="2400" i="1" kern="1200" dirty="0">
                <a:solidFill>
                  <a:srgbClr val="0000FF"/>
                </a:solidFill>
                <a:latin typeface="+mn-lt"/>
                <a:ea typeface="+mn-ea"/>
                <a:cs typeface="+mn-cs"/>
              </a:rPr>
              <a:t>C </a:t>
            </a:r>
            <a:r>
              <a:rPr lang="en-US" altLang="zh-CN" sz="2400" kern="1200" dirty="0">
                <a:solidFill>
                  <a:srgbClr val="0000FF"/>
                </a:solidFill>
                <a:latin typeface="+mn-lt"/>
                <a:ea typeface="+mn-ea"/>
                <a:cs typeface="+mn-cs"/>
              </a:rPr>
              <a:t>was silent.</a:t>
            </a:r>
            <a:endParaRPr lang="zh-CN" altLang="zh-CN" sz="2400" kern="1200" dirty="0">
              <a:solidFill>
                <a:srgbClr val="0000FF"/>
              </a:solidFill>
              <a:latin typeface="+mn-lt"/>
              <a:ea typeface="+mn-ea"/>
              <a:cs typeface="+mn-cs"/>
            </a:endParaRPr>
          </a:p>
          <a:p>
            <a:pPr>
              <a:buNone/>
            </a:pPr>
            <a:endParaRPr lang="zh-CN" altLang="zh-CN" sz="2400" kern="1200" dirty="0">
              <a:solidFill>
                <a:srgbClr val="0000FF"/>
              </a:solidFill>
              <a:latin typeface="+mn-lt"/>
              <a:ea typeface="+mn-ea"/>
              <a:cs typeface="+mn-cs"/>
            </a:endParaRPr>
          </a:p>
        </p:txBody>
      </p:sp>
      <p:pic>
        <p:nvPicPr>
          <p:cNvPr id="13314" name="图片 5"/>
          <p:cNvPicPr>
            <a:picLocks noChangeAspect="1"/>
          </p:cNvPicPr>
          <p:nvPr/>
        </p:nvPicPr>
        <p:blipFill>
          <a:blip r:embed="rId2"/>
          <a:stretch>
            <a:fillRect/>
          </a:stretch>
        </p:blipFill>
        <p:spPr>
          <a:xfrm>
            <a:off x="2555875" y="1900238"/>
            <a:ext cx="3168650" cy="2033587"/>
          </a:xfrm>
          <a:prstGeom prst="rect">
            <a:avLst/>
          </a:prstGeom>
          <a:noFill/>
          <a:ln w="9525">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sz="2400" kern="1200" dirty="0">
                <a:latin typeface="+mn-lt"/>
                <a:ea typeface="+mn-ea"/>
                <a:cs typeface="+mn-cs"/>
              </a:rPr>
              <a:t>2-10. A cable company decides to provide Internet access over cable in a neighborhood consisting of 5000 houses. The company uses a coaxial cable and spectrum allocation allowing 100 Mbps downstream bandwidth per cable. To attract customers, the company decides to guarantee at least 2 Mbps downstream bandwidth to each house at any time. Describe what the cable company needs to do to provide this guarantee. </a:t>
            </a:r>
          </a:p>
          <a:p>
            <a:pPr>
              <a:buNone/>
            </a:pPr>
            <a:endParaRPr lang="zh-CN" altLang="zh-CN" sz="2400" kern="1200" dirty="0">
              <a:latin typeface="+mn-lt"/>
              <a:ea typeface="+mn-ea"/>
              <a:cs typeface="+mn-cs"/>
            </a:endParaRPr>
          </a:p>
          <a:p>
            <a:pPr>
              <a:buNone/>
            </a:pPr>
            <a:r>
              <a:rPr lang="en-US" altLang="zh-CN" sz="2400" kern="1200" dirty="0">
                <a:solidFill>
                  <a:srgbClr val="0000FF"/>
                </a:solidFill>
                <a:latin typeface="+mn-lt"/>
                <a:ea typeface="+mn-ea"/>
                <a:cs typeface="+mn-cs"/>
              </a:rPr>
              <a:t>A 2-Mbps downstream bandwidth guarantee to each house implies at most 50 houses per coaxial cable. </a:t>
            </a:r>
          </a:p>
          <a:p>
            <a:pPr>
              <a:buNone/>
            </a:pPr>
            <a:r>
              <a:rPr lang="en-US" altLang="zh-CN" sz="2400" kern="1200" dirty="0">
                <a:solidFill>
                  <a:srgbClr val="0000FF"/>
                </a:solidFill>
                <a:latin typeface="+mn-lt"/>
                <a:ea typeface="+mn-ea"/>
                <a:cs typeface="+mn-cs"/>
              </a:rPr>
              <a:t>Thus, the cable company will need to split up the existing cable into 100 coaxial cables and connect each of them directly to a fiber node.</a:t>
            </a:r>
            <a:endParaRPr lang="zh-CN" altLang="zh-CN" sz="2400" kern="1200" dirty="0">
              <a:solidFill>
                <a:srgbClr val="0000FF"/>
              </a:solidFill>
              <a:latin typeface="+mn-lt"/>
              <a:ea typeface="+mn-ea"/>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bwMode="auto">
          <a:xfrm>
            <a:off x="685800" y="2130425"/>
            <a:ext cx="7772400" cy="14700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eaLnBrk="1" hangingPunct="1"/>
            <a:r>
              <a:rPr lang="en-US" altLang="zh-CN" sz="4400" dirty="0"/>
              <a:t>Homework-Ch3</a:t>
            </a:r>
          </a:p>
        </p:txBody>
      </p:sp>
      <p:sp>
        <p:nvSpPr>
          <p:cNvPr id="3075" name="Rectangle 3"/>
          <p:cNvSpPr>
            <a:spLocks noGrp="1" noChangeArrowheads="1"/>
          </p:cNvSpPr>
          <p:nvPr>
            <p:ph type="subTitle" idx="1"/>
          </p:nvPr>
        </p:nvSpPr>
        <p:spPr>
          <a:xfrm>
            <a:off x="1371600" y="3886200"/>
            <a:ext cx="6400800" cy="1752600"/>
          </a:xfrm>
        </p:spPr>
        <p:txBody>
          <a:bodyPr/>
          <a:lstStyle/>
          <a:p>
            <a:pPr eaLnBrk="1" hangingPunct="1"/>
            <a:endParaRPr lang="zh-CN" altLang="zh-CN" sz="3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内容占位符 2"/>
          <p:cNvSpPr>
            <a:spLocks noGrp="1"/>
          </p:cNvSpPr>
          <p:nvPr>
            <p:ph idx="1"/>
          </p:nvPr>
        </p:nvSpPr>
        <p:spPr>
          <a:xfrm>
            <a:off x="457200" y="549275"/>
            <a:ext cx="8229600" cy="5543550"/>
          </a:xfrm>
        </p:spPr>
        <p:txBody>
          <a:bodyPr/>
          <a:lstStyle/>
          <a:p>
            <a:r>
              <a:rPr lang="en-US" altLang="zh-CN" dirty="0"/>
              <a:t>3-1. The following data fragment occurs in the middle of a data stream for which the byte stuffing algorithm described in the text is used: A B ESC C ESC FLAG </a:t>
            </a:r>
            <a:r>
              <a:rPr lang="en-US" altLang="zh-CN" dirty="0" err="1"/>
              <a:t>FLAG</a:t>
            </a:r>
            <a:r>
              <a:rPr lang="en-US" altLang="zh-CN" dirty="0"/>
              <a:t> D. What is the output after stuffing?</a:t>
            </a:r>
            <a:endParaRPr lang="zh-CN" altLang="zh-CN" dirty="0"/>
          </a:p>
          <a:p>
            <a:r>
              <a:rPr lang="en-US" altLang="zh-CN" dirty="0">
                <a:solidFill>
                  <a:srgbClr val="0000FF"/>
                </a:solidFill>
              </a:rPr>
              <a:t>After stuffing, we get A B ESC </a:t>
            </a:r>
            <a:r>
              <a:rPr lang="en-US" altLang="zh-CN" dirty="0" err="1">
                <a:solidFill>
                  <a:srgbClr val="0000FF"/>
                </a:solidFill>
              </a:rPr>
              <a:t>ESC</a:t>
            </a:r>
            <a:r>
              <a:rPr lang="en-US" altLang="zh-CN" dirty="0">
                <a:solidFill>
                  <a:srgbClr val="0000FF"/>
                </a:solidFill>
              </a:rPr>
              <a:t> C ESC </a:t>
            </a:r>
            <a:r>
              <a:rPr lang="en-US" altLang="zh-CN" dirty="0" err="1">
                <a:solidFill>
                  <a:srgbClr val="0000FF"/>
                </a:solidFill>
              </a:rPr>
              <a:t>ESC</a:t>
            </a:r>
            <a:r>
              <a:rPr lang="en-US" altLang="zh-CN" dirty="0">
                <a:solidFill>
                  <a:srgbClr val="0000FF"/>
                </a:solidFill>
              </a:rPr>
              <a:t> </a:t>
            </a:r>
            <a:r>
              <a:rPr lang="en-US" altLang="zh-CN" dirty="0" err="1">
                <a:solidFill>
                  <a:srgbClr val="0000FF"/>
                </a:solidFill>
              </a:rPr>
              <a:t>ESC</a:t>
            </a:r>
            <a:r>
              <a:rPr lang="en-US" altLang="zh-CN" dirty="0">
                <a:solidFill>
                  <a:srgbClr val="0000FF"/>
                </a:solidFill>
              </a:rPr>
              <a:t> FLAG ESC FLAG D.</a:t>
            </a:r>
            <a:endParaRPr lang="zh-CN" altLang="zh-CN" dirty="0">
              <a:solidFill>
                <a:srgbClr val="0000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1" name="内容占位符 2"/>
          <p:cNvPicPr>
            <a:picLocks noGrp="1" noChangeAspect="1"/>
          </p:cNvPicPr>
          <p:nvPr>
            <p:ph idx="1"/>
            <p:custDataLst>
              <p:tags r:id="rId1"/>
            </p:custDataLst>
          </p:nvPr>
        </p:nvPicPr>
        <p:blipFill>
          <a:blip r:embed="rId3"/>
          <a:stretch>
            <a:fillRect/>
          </a:stretch>
        </p:blipFill>
        <p:spPr>
          <a:xfrm>
            <a:off x="179388" y="1700213"/>
            <a:ext cx="8604250" cy="3846512"/>
          </a:xfr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内容占位符 2"/>
          <p:cNvPicPr>
            <a:picLocks noGrp="1" noChangeAspect="1"/>
          </p:cNvPicPr>
          <p:nvPr>
            <p:ph idx="1"/>
          </p:nvPr>
        </p:nvPicPr>
        <p:blipFill>
          <a:blip r:embed="rId2"/>
          <a:stretch>
            <a:fillRect/>
          </a:stretch>
        </p:blipFill>
        <p:spPr>
          <a:xfrm>
            <a:off x="0" y="188595"/>
            <a:ext cx="9208135" cy="662241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内容占位符 2"/>
          <p:cNvSpPr>
            <a:spLocks noGrp="1"/>
          </p:cNvSpPr>
          <p:nvPr>
            <p:ph idx="1"/>
          </p:nvPr>
        </p:nvSpPr>
        <p:spPr>
          <a:xfrm>
            <a:off x="457200" y="549275"/>
            <a:ext cx="8229600" cy="5543550"/>
          </a:xfrm>
        </p:spPr>
        <p:txBody>
          <a:bodyPr/>
          <a:lstStyle/>
          <a:p>
            <a:r>
              <a:rPr lang="en-US" altLang="zh-CN" sz="2400" dirty="0"/>
              <a:t>3-2. Can you think of any circumstances under which an open-loop protocol (e.g., a Hamming code) might be preferable to the feedback-type protocols discussed throughout this chapter?</a:t>
            </a:r>
            <a:endParaRPr lang="zh-CN" altLang="zh-CN" sz="2400" dirty="0"/>
          </a:p>
          <a:p>
            <a:pPr marL="342900" indent="-342900">
              <a:buFont typeface="Arial" panose="020B0604020202020204" pitchFamily="34" charset="0"/>
              <a:buChar char="•"/>
            </a:pPr>
            <a:r>
              <a:rPr lang="en-US" altLang="zh-CN" sz="2400" dirty="0">
                <a:solidFill>
                  <a:srgbClr val="0000FF"/>
                </a:solidFill>
              </a:rPr>
              <a:t>If the propagation delay is very long, as in the case of a space probe on or near Mars or Venus, forward error correction is indicated. </a:t>
            </a:r>
            <a:endParaRPr lang="zh-CN" altLang="zh-CN" sz="2400" dirty="0">
              <a:solidFill>
                <a:srgbClr val="0000FF"/>
              </a:solidFill>
            </a:endParaRPr>
          </a:p>
          <a:p>
            <a:pPr marL="342900" indent="-342900">
              <a:buFont typeface="Arial" panose="020B0604020202020204" pitchFamily="34" charset="0"/>
              <a:buChar char="•"/>
            </a:pPr>
            <a:r>
              <a:rPr lang="en-US" altLang="zh-CN" sz="2400" dirty="0">
                <a:solidFill>
                  <a:srgbClr val="0000FF"/>
                </a:solidFill>
              </a:rPr>
              <a:t>It is also appropriate in a military situation in which the receiver does not want to disclose its location by transmitting. </a:t>
            </a:r>
            <a:endParaRPr lang="zh-CN" altLang="zh-CN" sz="2400" dirty="0">
              <a:solidFill>
                <a:srgbClr val="0000FF"/>
              </a:solidFill>
            </a:endParaRPr>
          </a:p>
          <a:p>
            <a:pPr marL="342900" indent="-342900">
              <a:buFont typeface="Arial" panose="020B0604020202020204" pitchFamily="34" charset="0"/>
              <a:buChar char="•"/>
            </a:pPr>
            <a:r>
              <a:rPr lang="en-US" altLang="zh-CN" sz="2400" dirty="0">
                <a:solidFill>
                  <a:srgbClr val="0000FF"/>
                </a:solidFill>
              </a:rPr>
              <a:t>If the error rate is low enough that an error-correcting code is good enough, it may also be simpler. </a:t>
            </a:r>
            <a:endParaRPr lang="zh-CN" altLang="zh-CN" sz="2400" dirty="0">
              <a:solidFill>
                <a:srgbClr val="0000FF"/>
              </a:solidFill>
            </a:endParaRPr>
          </a:p>
          <a:p>
            <a:pPr marL="342900" indent="-342900">
              <a:buFont typeface="Arial" panose="020B0604020202020204" pitchFamily="34" charset="0"/>
              <a:buChar char="•"/>
            </a:pPr>
            <a:r>
              <a:rPr lang="en-US" altLang="zh-CN" sz="2400" dirty="0">
                <a:solidFill>
                  <a:srgbClr val="0000FF"/>
                </a:solidFill>
              </a:rPr>
              <a:t>Finally, real-time systems cannot tolerate waiting for retransmissions.</a:t>
            </a:r>
            <a:endParaRPr lang="zh-CN" altLang="zh-CN" sz="2400" dirty="0">
              <a:solidFill>
                <a:srgbClr val="0000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内容占位符 2"/>
          <p:cNvPicPr>
            <a:picLocks noGrp="1" noChangeAspect="1"/>
          </p:cNvPicPr>
          <p:nvPr>
            <p:ph idx="1"/>
          </p:nvPr>
        </p:nvPicPr>
        <p:blipFill>
          <a:blip r:embed="rId2"/>
          <a:srcRect l="1003" t="6535" r="-1003" b="-6535"/>
          <a:stretch>
            <a:fillRect/>
          </a:stretch>
        </p:blipFill>
        <p:spPr>
          <a:xfrm>
            <a:off x="539750" y="1916430"/>
            <a:ext cx="8229600" cy="405193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内容占位符 2"/>
          <p:cNvSpPr>
            <a:spLocks noGrp="1"/>
          </p:cNvSpPr>
          <p:nvPr>
            <p:ph idx="1"/>
          </p:nvPr>
        </p:nvSpPr>
        <p:spPr>
          <a:xfrm>
            <a:off x="457200" y="549275"/>
            <a:ext cx="8229600" cy="5543550"/>
          </a:xfrm>
        </p:spPr>
        <p:txBody>
          <a:bodyPr/>
          <a:lstStyle/>
          <a:p>
            <a:r>
              <a:rPr lang="en-US" altLang="zh-CN" dirty="0"/>
              <a:t>3-3. An 8-bit byte with binary value 10101111 is to be encoded using an even-parity Hamming code. What is the binary value after encoding?</a:t>
            </a:r>
            <a:endParaRPr lang="zh-CN" altLang="zh-CN" dirty="0"/>
          </a:p>
          <a:p>
            <a:r>
              <a:rPr lang="zh-CN" altLang="zh-CN" dirty="0">
                <a:solidFill>
                  <a:srgbClr val="0000FF"/>
                </a:solidFill>
              </a:rPr>
              <a:t>编号从左至右递增：</a:t>
            </a:r>
            <a:endParaRPr lang="en-US" altLang="zh-CN" dirty="0">
              <a:solidFill>
                <a:srgbClr val="0000FF"/>
              </a:solidFill>
            </a:endParaRPr>
          </a:p>
          <a:p>
            <a:r>
              <a:rPr lang="en-US" altLang="zh-CN" dirty="0">
                <a:solidFill>
                  <a:srgbClr val="0000FF"/>
                </a:solidFill>
              </a:rPr>
              <a:t>The encoded value is 101001001111.</a:t>
            </a:r>
            <a:endParaRPr lang="zh-CN" altLang="zh-CN" dirty="0">
              <a:solidFill>
                <a:srgbClr val="0000FF"/>
              </a:solidFill>
            </a:endParaRPr>
          </a:p>
          <a:p>
            <a:r>
              <a:rPr lang="zh-CN" altLang="zh-CN" dirty="0">
                <a:solidFill>
                  <a:srgbClr val="0000FF"/>
                </a:solidFill>
              </a:rPr>
              <a:t>编号从右向左递增：</a:t>
            </a:r>
            <a:endParaRPr lang="en-US" altLang="zh-CN" dirty="0">
              <a:solidFill>
                <a:srgbClr val="0000FF"/>
              </a:solidFill>
            </a:endParaRPr>
          </a:p>
          <a:p>
            <a:r>
              <a:rPr lang="en-US" altLang="zh-CN" dirty="0">
                <a:solidFill>
                  <a:srgbClr val="0000FF"/>
                </a:solidFill>
              </a:rPr>
              <a:t>The encoded value is 101001110101</a:t>
            </a:r>
            <a:endParaRPr lang="zh-CN" altLang="zh-CN" dirty="0">
              <a:solidFill>
                <a:srgbClr val="0000FF"/>
              </a:solidFill>
            </a:endParaRPr>
          </a:p>
          <a:p>
            <a:endParaRPr lang="en-US" altLang="zh-CN" dirty="0">
              <a:solidFill>
                <a:srgbClr val="0000FF"/>
              </a:solidFill>
            </a:endParaRPr>
          </a:p>
          <a:p>
            <a:endParaRPr lang="zh-CN" altLang="zh-CN" dirty="0">
              <a:solidFill>
                <a:srgbClr val="0000FF"/>
              </a:solidFill>
            </a:endParaRPr>
          </a:p>
          <a:p>
            <a:pPr eaLnBrk="1" hangingPunct="1"/>
            <a:endParaRPr lang="zh-CN" altLang="en-US" sz="20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内容占位符 2"/>
          <p:cNvSpPr>
            <a:spLocks noGrp="1"/>
          </p:cNvSpPr>
          <p:nvPr>
            <p:ph idx="1"/>
          </p:nvPr>
        </p:nvSpPr>
        <p:spPr>
          <a:xfrm>
            <a:off x="457200" y="549275"/>
            <a:ext cx="8229600" cy="5543550"/>
          </a:xfrm>
        </p:spPr>
        <p:txBody>
          <a:bodyPr/>
          <a:lstStyle/>
          <a:p>
            <a:r>
              <a:rPr lang="en-US" altLang="zh-CN" dirty="0"/>
              <a:t>3-4. What is the remainder obtained by dividing x</a:t>
            </a:r>
            <a:r>
              <a:rPr lang="en-US" altLang="zh-CN" baseline="30000" dirty="0"/>
              <a:t>7</a:t>
            </a:r>
            <a:r>
              <a:rPr lang="en-US" altLang="zh-CN" dirty="0"/>
              <a:t> + x</a:t>
            </a:r>
            <a:r>
              <a:rPr lang="en-US" altLang="zh-CN" baseline="30000" dirty="0"/>
              <a:t>5</a:t>
            </a:r>
            <a:r>
              <a:rPr lang="en-US" altLang="zh-CN" dirty="0"/>
              <a:t> +1by the generator polynomial x</a:t>
            </a:r>
            <a:r>
              <a:rPr lang="en-US" altLang="zh-CN" baseline="30000" dirty="0"/>
              <a:t>3</a:t>
            </a:r>
            <a:r>
              <a:rPr lang="en-US" altLang="zh-CN" dirty="0"/>
              <a:t>+1?</a:t>
            </a:r>
            <a:endParaRPr lang="zh-CN" altLang="zh-CN" dirty="0"/>
          </a:p>
          <a:p>
            <a:endParaRPr lang="en-US" altLang="zh-CN" dirty="0"/>
          </a:p>
          <a:p>
            <a:r>
              <a:rPr lang="en-US" altLang="zh-CN" dirty="0">
                <a:solidFill>
                  <a:srgbClr val="0000FF"/>
                </a:solidFill>
              </a:rPr>
              <a:t>The remainder</a:t>
            </a:r>
          </a:p>
          <a:p>
            <a:r>
              <a:rPr lang="en-US" altLang="zh-CN" dirty="0">
                <a:solidFill>
                  <a:srgbClr val="0000FF"/>
                </a:solidFill>
              </a:rPr>
              <a:t> is </a:t>
            </a:r>
            <a:r>
              <a:rPr lang="en-US" altLang="zh-CN" i="1" dirty="0">
                <a:solidFill>
                  <a:srgbClr val="0000FF"/>
                </a:solidFill>
              </a:rPr>
              <a:t>x</a:t>
            </a:r>
            <a:r>
              <a:rPr lang="en-US" altLang="zh-CN" baseline="30000" dirty="0">
                <a:solidFill>
                  <a:srgbClr val="0000FF"/>
                </a:solidFill>
              </a:rPr>
              <a:t>2</a:t>
            </a:r>
            <a:r>
              <a:rPr lang="en-US" altLang="zh-CN" dirty="0">
                <a:solidFill>
                  <a:srgbClr val="0000FF"/>
                </a:solidFill>
              </a:rPr>
              <a:t> + </a:t>
            </a:r>
            <a:r>
              <a:rPr lang="en-US" altLang="zh-CN" i="1" dirty="0">
                <a:solidFill>
                  <a:srgbClr val="0000FF"/>
                </a:solidFill>
              </a:rPr>
              <a:t>x </a:t>
            </a:r>
            <a:r>
              <a:rPr lang="en-US" altLang="zh-CN" dirty="0">
                <a:solidFill>
                  <a:srgbClr val="0000FF"/>
                </a:solidFill>
              </a:rPr>
              <a:t>+ 1.</a:t>
            </a:r>
            <a:endParaRPr lang="zh-CN" altLang="zh-CN" dirty="0">
              <a:solidFill>
                <a:srgbClr val="0000FF"/>
              </a:solidFill>
            </a:endParaRPr>
          </a:p>
          <a:p>
            <a:endParaRPr lang="zh-CN" altLang="en-US" sz="1800" dirty="0">
              <a:solidFill>
                <a:srgbClr val="0000FF"/>
              </a:solidFill>
            </a:endParaRPr>
          </a:p>
        </p:txBody>
      </p:sp>
      <p:pic>
        <p:nvPicPr>
          <p:cNvPr id="2" name="图片 1"/>
          <p:cNvPicPr>
            <a:picLocks noChangeAspect="1"/>
          </p:cNvPicPr>
          <p:nvPr/>
        </p:nvPicPr>
        <p:blipFill>
          <a:blip r:embed="rId2"/>
          <a:stretch>
            <a:fillRect/>
          </a:stretch>
        </p:blipFill>
        <p:spPr>
          <a:xfrm>
            <a:off x="4057650" y="1556385"/>
            <a:ext cx="4430395" cy="460121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内容占位符 2"/>
          <p:cNvSpPr>
            <a:spLocks noGrp="1"/>
          </p:cNvSpPr>
          <p:nvPr>
            <p:ph idx="1"/>
          </p:nvPr>
        </p:nvSpPr>
        <p:spPr>
          <a:xfrm>
            <a:off x="457200" y="549275"/>
            <a:ext cx="8229600" cy="5543550"/>
          </a:xfrm>
        </p:spPr>
        <p:txBody>
          <a:bodyPr/>
          <a:lstStyle/>
          <a:p>
            <a:r>
              <a:rPr lang="en-US" altLang="zh-CN" sz="2400" dirty="0"/>
              <a:t>3-5. Suppose that a message 1001 1100 1010 0011 is transmitted using Internet Checksum (4-bit word). What is the value of the checksum?</a:t>
            </a:r>
            <a:endParaRPr lang="zh-CN" altLang="zh-CN" sz="2400" dirty="0"/>
          </a:p>
          <a:p>
            <a:r>
              <a:rPr lang="en-US" altLang="zh-CN" sz="2400" dirty="0">
                <a:solidFill>
                  <a:srgbClr val="0000FF"/>
                </a:solidFill>
              </a:rPr>
              <a:t>To obtain the checksum, we need to calculate the ones complement of the ones complement sum of the words. The ones complement sum is same as sum modulo 2</a:t>
            </a:r>
            <a:r>
              <a:rPr lang="en-US" altLang="zh-CN" sz="2400" baseline="30000" dirty="0">
                <a:solidFill>
                  <a:srgbClr val="0000FF"/>
                </a:solidFill>
              </a:rPr>
              <a:t>4</a:t>
            </a:r>
            <a:r>
              <a:rPr lang="en-US" altLang="zh-CN" sz="2400" dirty="0">
                <a:solidFill>
                  <a:srgbClr val="0000FF"/>
                </a:solidFill>
              </a:rPr>
              <a:t> and adding any overflow of high order bits back into low-order bits:</a:t>
            </a:r>
            <a:endParaRPr lang="zh-CN" altLang="zh-CN" sz="2400" dirty="0">
              <a:solidFill>
                <a:srgbClr val="0000FF"/>
              </a:solidFill>
            </a:endParaRPr>
          </a:p>
          <a:p>
            <a:r>
              <a:rPr lang="en-US" altLang="zh-CN" sz="2400" dirty="0">
                <a:solidFill>
                  <a:srgbClr val="0000FF"/>
                </a:solidFill>
              </a:rPr>
              <a:t>0011 + 1010 = 1101</a:t>
            </a:r>
            <a:endParaRPr lang="zh-CN" altLang="zh-CN" sz="2400" dirty="0">
              <a:solidFill>
                <a:srgbClr val="0000FF"/>
              </a:solidFill>
            </a:endParaRPr>
          </a:p>
          <a:p>
            <a:r>
              <a:rPr lang="en-US" altLang="zh-CN" sz="2400" dirty="0">
                <a:solidFill>
                  <a:srgbClr val="0000FF"/>
                </a:solidFill>
              </a:rPr>
              <a:t>1101 + 1100 = 1001 + 1 = 1010</a:t>
            </a:r>
            <a:endParaRPr lang="zh-CN" altLang="zh-CN" sz="2400" dirty="0">
              <a:solidFill>
                <a:srgbClr val="0000FF"/>
              </a:solidFill>
            </a:endParaRPr>
          </a:p>
          <a:p>
            <a:r>
              <a:rPr lang="en-US" altLang="zh-CN" sz="2400" dirty="0">
                <a:solidFill>
                  <a:srgbClr val="0000FF"/>
                </a:solidFill>
              </a:rPr>
              <a:t>1010 + 1001 = 0011 + 1 = 0100.</a:t>
            </a:r>
            <a:endParaRPr lang="zh-CN" altLang="zh-CN" sz="2400" dirty="0">
              <a:solidFill>
                <a:srgbClr val="0000FF"/>
              </a:solidFill>
            </a:endParaRPr>
          </a:p>
          <a:p>
            <a:r>
              <a:rPr lang="en-US" altLang="zh-CN" sz="2400" dirty="0">
                <a:solidFill>
                  <a:srgbClr val="0000FF"/>
                </a:solidFill>
              </a:rPr>
              <a:t>So, the Internet checksum is the ones </a:t>
            </a:r>
            <a:r>
              <a:rPr lang="en-US" altLang="zh-CN" sz="2400" dirty="0" err="1">
                <a:solidFill>
                  <a:srgbClr val="0000FF"/>
                </a:solidFill>
              </a:rPr>
              <a:t>complemnet</a:t>
            </a:r>
            <a:r>
              <a:rPr lang="en-US" altLang="zh-CN" sz="2400" dirty="0">
                <a:solidFill>
                  <a:srgbClr val="0000FF"/>
                </a:solidFill>
              </a:rPr>
              <a:t> of 0100, or 1011.</a:t>
            </a:r>
            <a:endParaRPr lang="zh-CN" altLang="zh-CN" sz="2400" dirty="0">
              <a:solidFill>
                <a:srgbClr val="0000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9218" name="内容占位符 2"/>
              <p:cNvSpPr>
                <a:spLocks noGrp="1"/>
              </p:cNvSpPr>
              <p:nvPr>
                <p:ph idx="1"/>
              </p:nvPr>
            </p:nvSpPr>
            <p:spPr>
              <a:xfrm>
                <a:off x="457200" y="549275"/>
                <a:ext cx="8229600" cy="5543550"/>
              </a:xfrm>
            </p:spPr>
            <p:txBody>
              <a:bodyPr/>
              <a:lstStyle/>
              <a:p>
                <a:r>
                  <a:rPr lang="en-US" altLang="zh-CN" dirty="0"/>
                  <a:t>3-6. A channel has a bit rate of 4 kbps and a propagation delay of 20 msec. For what range of frame sizes does stop-and-wait give an efficiency of at least 50%?</a:t>
                </a:r>
              </a:p>
              <a:p>
                <a:pPr algn="ctr"/>
                <a14:m>
                  <m:oMath xmlns:m="http://schemas.openxmlformats.org/officeDocument/2006/math">
                    <m:f>
                      <m:fPr>
                        <m:ctrlPr>
                          <a:rPr lang="en-US" altLang="zh-CN" i="1">
                            <a:solidFill>
                              <a:srgbClr val="0000FF"/>
                            </a:solidFill>
                            <a:latin typeface="Cambria Math" panose="02040503050406030204" pitchFamily="18" charset="0"/>
                          </a:rPr>
                        </m:ctrlPr>
                      </m:fPr>
                      <m:num>
                        <m:f>
                          <m:fPr>
                            <m:ctrlPr>
                              <a:rPr lang="en-US" altLang="zh-CN" i="1">
                                <a:solidFill>
                                  <a:srgbClr val="0000FF"/>
                                </a:solidFill>
                                <a:latin typeface="Cambria Math" panose="02040503050406030204" pitchFamily="18" charset="0"/>
                              </a:rPr>
                            </m:ctrlPr>
                          </m:fPr>
                          <m:num>
                            <m:r>
                              <a:rPr lang="en-US" altLang="zh-CN" i="1">
                                <a:solidFill>
                                  <a:srgbClr val="0000FF"/>
                                </a:solidFill>
                                <a:latin typeface="Cambria Math" panose="02040503050406030204" pitchFamily="18" charset="0"/>
                              </a:rPr>
                              <m:t>𝐿</m:t>
                            </m:r>
                          </m:num>
                          <m:den>
                            <m:r>
                              <a:rPr lang="en-US" altLang="zh-CN" i="1">
                                <a:solidFill>
                                  <a:srgbClr val="0000FF"/>
                                </a:solidFill>
                                <a:latin typeface="Cambria Math" panose="02040503050406030204" pitchFamily="18" charset="0"/>
                              </a:rPr>
                              <m:t>𝐵</m:t>
                            </m:r>
                          </m:den>
                        </m:f>
                      </m:num>
                      <m:den>
                        <m:f>
                          <m:fPr>
                            <m:ctrlPr>
                              <a:rPr lang="en-US" altLang="zh-CN" i="1">
                                <a:solidFill>
                                  <a:srgbClr val="0000FF"/>
                                </a:solidFill>
                                <a:latin typeface="Cambria Math" panose="02040503050406030204" pitchFamily="18" charset="0"/>
                              </a:rPr>
                            </m:ctrlPr>
                          </m:fPr>
                          <m:num>
                            <m:r>
                              <a:rPr lang="en-US" altLang="zh-CN" i="1">
                                <a:solidFill>
                                  <a:srgbClr val="0000FF"/>
                                </a:solidFill>
                                <a:latin typeface="Cambria Math" panose="02040503050406030204" pitchFamily="18" charset="0"/>
                              </a:rPr>
                              <m:t>𝐿</m:t>
                            </m:r>
                          </m:num>
                          <m:den>
                            <m:r>
                              <a:rPr lang="en-US" altLang="zh-CN" i="1">
                                <a:solidFill>
                                  <a:srgbClr val="0000FF"/>
                                </a:solidFill>
                                <a:latin typeface="Cambria Math" panose="02040503050406030204" pitchFamily="18" charset="0"/>
                              </a:rPr>
                              <m:t>𝐵</m:t>
                            </m:r>
                          </m:den>
                        </m:f>
                        <m:r>
                          <a:rPr lang="en-US" altLang="zh-CN" i="1">
                            <a:solidFill>
                              <a:srgbClr val="0000FF"/>
                            </a:solidFill>
                            <a:latin typeface="Cambria Math" panose="02040503050406030204" pitchFamily="18" charset="0"/>
                          </a:rPr>
                          <m:t>+</m:t>
                        </m:r>
                        <m:r>
                          <a:rPr lang="en-US" altLang="zh-CN" b="0" i="1" smtClean="0">
                            <a:solidFill>
                              <a:srgbClr val="0000FF"/>
                            </a:solidFill>
                            <a:latin typeface="Cambria Math" panose="02040503050406030204" pitchFamily="18" charset="0"/>
                          </a:rPr>
                          <m:t>2</m:t>
                        </m:r>
                        <m:r>
                          <a:rPr lang="en-US" altLang="zh-CN" i="1">
                            <a:solidFill>
                              <a:srgbClr val="0000FF"/>
                            </a:solidFill>
                            <a:latin typeface="Cambria Math" panose="02040503050406030204" pitchFamily="18" charset="0"/>
                          </a:rPr>
                          <m:t>𝐷</m:t>
                        </m:r>
                      </m:den>
                    </m:f>
                    <m:r>
                      <a:rPr lang="en-US" altLang="zh-CN" b="0" i="1" smtClean="0">
                        <a:solidFill>
                          <a:srgbClr val="0000FF"/>
                        </a:solidFill>
                        <a:latin typeface="Cambria Math" panose="02040503050406030204" pitchFamily="18" charset="0"/>
                        <a:ea typeface="Cambria Math" panose="02040503050406030204" pitchFamily="18" charset="0"/>
                      </a:rPr>
                      <m:t>≥</m:t>
                    </m:r>
                    <m:f>
                      <m:fPr>
                        <m:ctrlPr>
                          <a:rPr lang="en-US" altLang="zh-CN" b="0" i="1" smtClean="0">
                            <a:solidFill>
                              <a:srgbClr val="0000FF"/>
                            </a:solidFill>
                            <a:latin typeface="Cambria Math" panose="02040503050406030204" pitchFamily="18" charset="0"/>
                            <a:ea typeface="Cambria Math" panose="02040503050406030204" pitchFamily="18" charset="0"/>
                          </a:rPr>
                        </m:ctrlPr>
                      </m:fPr>
                      <m:num>
                        <m:r>
                          <a:rPr lang="en-US" altLang="zh-CN" b="0" i="1" smtClean="0">
                            <a:solidFill>
                              <a:srgbClr val="0000FF"/>
                            </a:solidFill>
                            <a:latin typeface="Cambria Math" panose="02040503050406030204" pitchFamily="18" charset="0"/>
                            <a:ea typeface="Cambria Math" panose="02040503050406030204" pitchFamily="18" charset="0"/>
                          </a:rPr>
                          <m:t>1</m:t>
                        </m:r>
                      </m:num>
                      <m:den>
                        <m:r>
                          <a:rPr lang="en-US" altLang="zh-CN" b="0" i="1" smtClean="0">
                            <a:solidFill>
                              <a:srgbClr val="0000FF"/>
                            </a:solidFill>
                            <a:latin typeface="Cambria Math" panose="02040503050406030204" pitchFamily="18" charset="0"/>
                            <a:ea typeface="Cambria Math" panose="02040503050406030204" pitchFamily="18" charset="0"/>
                          </a:rPr>
                          <m:t>2</m:t>
                        </m:r>
                      </m:den>
                    </m:f>
                  </m:oMath>
                </a14:m>
                <a:r>
                  <a:rPr lang="en-US" altLang="zh-CN" dirty="0">
                    <a:solidFill>
                      <a:srgbClr val="0000FF"/>
                    </a:solidFill>
                  </a:rPr>
                  <a:t>, </a:t>
                </a:r>
                <a:r>
                  <a:rPr lang="zh-CN" altLang="en-US" dirty="0">
                    <a:solidFill>
                      <a:srgbClr val="0000FF"/>
                    </a:solidFill>
                  </a:rPr>
                  <a:t>即 </a:t>
                </a:r>
                <a14:m>
                  <m:oMath xmlns:m="http://schemas.openxmlformats.org/officeDocument/2006/math">
                    <m:f>
                      <m:fPr>
                        <m:ctrlPr>
                          <a:rPr lang="en-US" altLang="zh-CN" i="1">
                            <a:solidFill>
                              <a:srgbClr val="0000FF"/>
                            </a:solidFill>
                            <a:latin typeface="Cambria Math" panose="02040503050406030204" pitchFamily="18" charset="0"/>
                          </a:rPr>
                        </m:ctrlPr>
                      </m:fPr>
                      <m:num>
                        <m:r>
                          <m:rPr>
                            <m:sty m:val="p"/>
                          </m:rPr>
                          <a:rPr lang="en-US" altLang="zh-CN" i="1" smtClean="0">
                            <a:solidFill>
                              <a:srgbClr val="0000FF"/>
                            </a:solidFill>
                            <a:latin typeface="Cambria Math" panose="02040503050406030204" pitchFamily="18" charset="0"/>
                          </a:rPr>
                          <m:t>L</m:t>
                        </m:r>
                      </m:num>
                      <m:den>
                        <m:r>
                          <m:rPr>
                            <m:sty m:val="p"/>
                          </m:rPr>
                          <a:rPr lang="en-US" altLang="zh-CN" i="1">
                            <a:solidFill>
                              <a:srgbClr val="0000FF"/>
                            </a:solidFill>
                            <a:latin typeface="Cambria Math" panose="02040503050406030204" pitchFamily="18" charset="0"/>
                          </a:rPr>
                          <m:t>L</m:t>
                        </m:r>
                        <m:r>
                          <a:rPr lang="en-US" altLang="zh-CN" i="1">
                            <a:solidFill>
                              <a:srgbClr val="0000FF"/>
                            </a:solidFill>
                            <a:latin typeface="Cambria Math" panose="02040503050406030204" pitchFamily="18" charset="0"/>
                          </a:rPr>
                          <m:t>+2</m:t>
                        </m:r>
                        <m:r>
                          <m:rPr>
                            <m:sty m:val="p"/>
                          </m:rPr>
                          <a:rPr lang="en-US" altLang="zh-CN" i="1">
                            <a:solidFill>
                              <a:srgbClr val="0000FF"/>
                            </a:solidFill>
                            <a:latin typeface="Cambria Math" panose="02040503050406030204" pitchFamily="18" charset="0"/>
                          </a:rPr>
                          <m:t>B</m:t>
                        </m:r>
                        <m:r>
                          <a:rPr lang="en-US" altLang="zh-CN" i="1">
                            <a:solidFill>
                              <a:srgbClr val="0000FF"/>
                            </a:solidFill>
                            <a:latin typeface="Cambria Math" panose="02040503050406030204" pitchFamily="18" charset="0"/>
                          </a:rPr>
                          <m:t>𝐷</m:t>
                        </m:r>
                      </m:den>
                    </m:f>
                    <m:r>
                      <a:rPr lang="en-US" altLang="zh-CN" i="1">
                        <a:solidFill>
                          <a:srgbClr val="0000FF"/>
                        </a:solidFill>
                        <a:latin typeface="Cambria Math" panose="02040503050406030204" pitchFamily="18" charset="0"/>
                        <a:ea typeface="Cambria Math" panose="02040503050406030204" pitchFamily="18" charset="0"/>
                      </a:rPr>
                      <m:t>≥</m:t>
                    </m:r>
                    <m:f>
                      <m:fPr>
                        <m:ctrlPr>
                          <a:rPr lang="en-US" altLang="zh-CN" i="1">
                            <a:solidFill>
                              <a:srgbClr val="0000FF"/>
                            </a:solidFill>
                            <a:latin typeface="Cambria Math" panose="02040503050406030204" pitchFamily="18" charset="0"/>
                            <a:ea typeface="Cambria Math" panose="02040503050406030204" pitchFamily="18" charset="0"/>
                          </a:rPr>
                        </m:ctrlPr>
                      </m:fPr>
                      <m:num>
                        <m:r>
                          <a:rPr lang="en-US" altLang="zh-CN" i="1">
                            <a:solidFill>
                              <a:srgbClr val="0000FF"/>
                            </a:solidFill>
                            <a:latin typeface="Cambria Math" panose="02040503050406030204" pitchFamily="18" charset="0"/>
                            <a:ea typeface="Cambria Math" panose="02040503050406030204" pitchFamily="18" charset="0"/>
                          </a:rPr>
                          <m:t>1</m:t>
                        </m:r>
                      </m:num>
                      <m:den>
                        <m:r>
                          <a:rPr lang="en-US" altLang="zh-CN" i="1">
                            <a:solidFill>
                              <a:srgbClr val="0000FF"/>
                            </a:solidFill>
                            <a:latin typeface="Cambria Math" panose="02040503050406030204" pitchFamily="18" charset="0"/>
                            <a:ea typeface="Cambria Math" panose="02040503050406030204" pitchFamily="18" charset="0"/>
                          </a:rPr>
                          <m:t>2</m:t>
                        </m:r>
                      </m:den>
                    </m:f>
                  </m:oMath>
                </a14:m>
                <a:r>
                  <a:rPr lang="zh-CN" altLang="en-US" dirty="0">
                    <a:solidFill>
                      <a:srgbClr val="0000FF"/>
                    </a:solidFill>
                  </a:rPr>
                  <a:t>，</a:t>
                </a:r>
                <a:endParaRPr lang="en-US" altLang="zh-CN" i="1" dirty="0">
                  <a:solidFill>
                    <a:srgbClr val="0000FF"/>
                  </a:solidFill>
                  <a:latin typeface="Cambria Math" panose="02040503050406030204" pitchFamily="18" charset="0"/>
                </a:endParaRPr>
              </a:p>
              <a:p>
                <a:pPr algn="ctr"/>
                <a14:m>
                  <m:oMath xmlns:m="http://schemas.openxmlformats.org/officeDocument/2006/math">
                    <m:r>
                      <m:rPr>
                        <m:sty m:val="p"/>
                      </m:rPr>
                      <a:rPr lang="en-US" altLang="zh-CN" sz="2400" i="1" dirty="0">
                        <a:solidFill>
                          <a:srgbClr val="0000FF"/>
                        </a:solidFill>
                        <a:latin typeface="Cambria Math" panose="02040503050406030204" pitchFamily="18" charset="0"/>
                      </a:rPr>
                      <m:t>L</m:t>
                    </m:r>
                    <m:r>
                      <a:rPr lang="en-US" altLang="zh-CN" sz="2400" i="1">
                        <a:solidFill>
                          <a:srgbClr val="0000FF"/>
                        </a:solidFill>
                        <a:latin typeface="Cambria Math" panose="02040503050406030204" pitchFamily="18" charset="0"/>
                        <a:ea typeface="Cambria Math" panose="02040503050406030204" pitchFamily="18" charset="0"/>
                      </a:rPr>
                      <m:t>≥</m:t>
                    </m:r>
                    <m:r>
                      <a:rPr lang="en-US" altLang="zh-CN" sz="2400" b="0" i="1" smtClean="0">
                        <a:solidFill>
                          <a:srgbClr val="0000FF"/>
                        </a:solidFill>
                        <a:latin typeface="Cambria Math" panose="02040503050406030204" pitchFamily="18" charset="0"/>
                        <a:ea typeface="Cambria Math" panose="02040503050406030204" pitchFamily="18" charset="0"/>
                      </a:rPr>
                      <m:t>2</m:t>
                    </m:r>
                    <m:r>
                      <m:rPr>
                        <m:sty m:val="p"/>
                      </m:rPr>
                      <a:rPr lang="en-US" altLang="zh-CN" sz="2400" i="1" smtClean="0">
                        <a:solidFill>
                          <a:srgbClr val="0000FF"/>
                        </a:solidFill>
                        <a:latin typeface="Cambria Math" panose="02040503050406030204" pitchFamily="18" charset="0"/>
                        <a:ea typeface="Cambria Math" panose="02040503050406030204" pitchFamily="18" charset="0"/>
                      </a:rPr>
                      <m:t>BD</m:t>
                    </m:r>
                    <m:r>
                      <a:rPr lang="en-US" altLang="zh-CN" sz="2400" i="1">
                        <a:solidFill>
                          <a:srgbClr val="0000FF"/>
                        </a:solidFill>
                        <a:latin typeface="Cambria Math" panose="02040503050406030204" pitchFamily="18" charset="0"/>
                        <a:ea typeface="Cambria Math" panose="02040503050406030204" pitchFamily="18" charset="0"/>
                      </a:rPr>
                      <m:t>=</m:t>
                    </m:r>
                  </m:oMath>
                </a14:m>
                <a:r>
                  <a:rPr lang="en-US" altLang="zh-CN" sz="2400" dirty="0">
                    <a:solidFill>
                      <a:srgbClr val="0000FF"/>
                    </a:solidFill>
                  </a:rPr>
                  <a:t> 4k*2*20*10</a:t>
                </a:r>
                <a:r>
                  <a:rPr lang="en-US" altLang="zh-CN" sz="2400" baseline="30000" dirty="0">
                    <a:solidFill>
                      <a:srgbClr val="0000FF"/>
                    </a:solidFill>
                  </a:rPr>
                  <a:t>-3 </a:t>
                </a:r>
                <a:r>
                  <a:rPr lang="en-US" altLang="zh-CN" sz="2400" dirty="0">
                    <a:solidFill>
                      <a:srgbClr val="0000FF"/>
                    </a:solidFill>
                  </a:rPr>
                  <a:t>= 160bit</a:t>
                </a:r>
                <a:endParaRPr lang="en-US" altLang="zh-CN" sz="2400" baseline="30000" dirty="0">
                  <a:solidFill>
                    <a:srgbClr val="0000FF"/>
                  </a:solidFill>
                </a:endParaRPr>
              </a:p>
              <a:p>
                <a:endParaRPr lang="en-US" altLang="zh-CN" sz="2400" dirty="0">
                  <a:solidFill>
                    <a:srgbClr val="0000FF"/>
                  </a:solidFill>
                </a:endParaRPr>
              </a:p>
              <a:p>
                <a:r>
                  <a:rPr lang="en-US" altLang="zh-CN" sz="2400" dirty="0">
                    <a:solidFill>
                      <a:srgbClr val="0000FF"/>
                    </a:solidFill>
                  </a:rPr>
                  <a:t>Efficiency will be 50% when the time required to transmit the frame equals the round-trip propagation delay. </a:t>
                </a:r>
              </a:p>
              <a:p>
                <a:r>
                  <a:rPr lang="en-US" altLang="zh-CN" sz="2400" dirty="0">
                    <a:solidFill>
                      <a:srgbClr val="0000FF"/>
                    </a:solidFill>
                  </a:rPr>
                  <a:t>At a transmission rate of 4 bits/</a:t>
                </a:r>
                <a:r>
                  <a:rPr lang="en-US" altLang="zh-CN" sz="2400" dirty="0" err="1">
                    <a:solidFill>
                      <a:srgbClr val="0000FF"/>
                    </a:solidFill>
                  </a:rPr>
                  <a:t>msec</a:t>
                </a:r>
                <a:r>
                  <a:rPr lang="en-US" altLang="zh-CN" sz="2400" dirty="0">
                    <a:solidFill>
                      <a:srgbClr val="0000FF"/>
                    </a:solidFill>
                  </a:rPr>
                  <a:t>, 160 bits takes 40 </a:t>
                </a:r>
                <a:r>
                  <a:rPr lang="en-US" altLang="zh-CN" sz="2400" dirty="0" err="1">
                    <a:solidFill>
                      <a:srgbClr val="0000FF"/>
                    </a:solidFill>
                  </a:rPr>
                  <a:t>mssec</a:t>
                </a:r>
                <a:r>
                  <a:rPr lang="en-US" altLang="zh-CN" sz="2400" dirty="0">
                    <a:solidFill>
                      <a:srgbClr val="0000FF"/>
                    </a:solidFill>
                  </a:rPr>
                  <a:t>. For frame sizes above 160 bits, stop-and-wait is reasonably efficient.</a:t>
                </a:r>
                <a:endParaRPr lang="zh-CN" altLang="zh-CN" sz="2400" dirty="0">
                  <a:solidFill>
                    <a:srgbClr val="0000FF"/>
                  </a:solidFill>
                </a:endParaRPr>
              </a:p>
            </p:txBody>
          </p:sp>
        </mc:Choice>
        <mc:Fallback xmlns="">
          <p:sp>
            <p:nvSpPr>
              <p:cNvPr id="9218" name="内容占位符 2"/>
              <p:cNvSpPr>
                <a:spLocks noRot="1" noChangeAspect="1" noMove="1" noResize="1" noEditPoints="1" noAdjustHandles="1" noChangeArrowheads="1" noChangeShapeType="1" noTextEdit="1"/>
              </p:cNvSpPr>
              <p:nvPr>
                <p:ph idx="1"/>
              </p:nvPr>
            </p:nvSpPr>
            <p:spPr>
              <a:xfrm>
                <a:off x="457200" y="549275"/>
                <a:ext cx="8229600" cy="5543550"/>
              </a:xfrm>
              <a:blipFill rotWithShape="1">
                <a:blip r:embed="rId2"/>
                <a:stretch>
                  <a:fillRect b="-11627"/>
                </a:stretch>
              </a:blipFill>
            </p:spPr>
            <p:txBody>
              <a:bodyPr/>
              <a:lstStyle/>
              <a:p>
                <a:r>
                  <a:rPr lang="zh-CN" altLang="en-US">
                    <a:noFill/>
                  </a:rPr>
                  <a:t> </a:t>
                </a:r>
              </a:p>
            </p:txBody>
          </p:sp>
        </mc:Fallback>
      </mc:AlternateContent>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内容占位符 2"/>
          <p:cNvSpPr>
            <a:spLocks noGrp="1"/>
          </p:cNvSpPr>
          <p:nvPr>
            <p:ph idx="1"/>
          </p:nvPr>
        </p:nvSpPr>
        <p:spPr>
          <a:xfrm>
            <a:off x="457200" y="549275"/>
            <a:ext cx="8229600" cy="5543550"/>
          </a:xfrm>
        </p:spPr>
        <p:txBody>
          <a:bodyPr/>
          <a:lstStyle/>
          <a:p>
            <a:r>
              <a:rPr lang="en-US" altLang="zh-CN" sz="2000" dirty="0"/>
              <a:t>3-7. A 3000-km-long T1 trunk is used to transmit 64-byte frames using protocol 5. If the propagation speed is 6 </a:t>
            </a:r>
            <a:r>
              <a:rPr lang="en-US" altLang="zh-CN" sz="2000" dirty="0" err="1"/>
              <a:t>μsec</a:t>
            </a:r>
            <a:r>
              <a:rPr lang="en-US" altLang="zh-CN" sz="2000" dirty="0"/>
              <a:t>/km, how many bits should the sequence numbers be?</a:t>
            </a:r>
            <a:endParaRPr lang="zh-CN" altLang="zh-CN" sz="2000" dirty="0"/>
          </a:p>
          <a:p>
            <a:r>
              <a:rPr lang="en-US" altLang="zh-CN" sz="2000" dirty="0">
                <a:solidFill>
                  <a:srgbClr val="0000FF"/>
                </a:solidFill>
              </a:rPr>
              <a:t>To operate efficiently, the sequence space (actually, the sender’s window size) must </a:t>
            </a:r>
            <a:r>
              <a:rPr lang="en-US" altLang="zh-CN" sz="2000" b="1" dirty="0">
                <a:solidFill>
                  <a:srgbClr val="0000FF"/>
                </a:solidFill>
              </a:rPr>
              <a:t>be large enough to allow the transmitter to keep transmitting until the first acknowledgement has been received</a:t>
            </a:r>
            <a:r>
              <a:rPr lang="en-US" altLang="zh-CN" sz="2000" dirty="0">
                <a:solidFill>
                  <a:srgbClr val="0000FF"/>
                </a:solidFill>
              </a:rPr>
              <a:t>. </a:t>
            </a:r>
            <a:endParaRPr lang="zh-CN" altLang="zh-CN" sz="2000" dirty="0">
              <a:solidFill>
                <a:srgbClr val="0000FF"/>
              </a:solidFill>
            </a:endParaRPr>
          </a:p>
          <a:p>
            <a:r>
              <a:rPr lang="en-US" altLang="zh-CN" sz="2000" dirty="0">
                <a:solidFill>
                  <a:srgbClr val="0000FF"/>
                </a:solidFill>
              </a:rPr>
              <a:t>The propagation time is 18 </a:t>
            </a:r>
            <a:r>
              <a:rPr lang="en-US" altLang="zh-CN" sz="2000" dirty="0" err="1">
                <a:solidFill>
                  <a:srgbClr val="0000FF"/>
                </a:solidFill>
              </a:rPr>
              <a:t>ms.</a:t>
            </a:r>
            <a:r>
              <a:rPr lang="en-US" altLang="zh-CN" sz="2000" dirty="0">
                <a:solidFill>
                  <a:srgbClr val="0000FF"/>
                </a:solidFill>
              </a:rPr>
              <a:t> </a:t>
            </a:r>
            <a:endParaRPr lang="zh-CN" altLang="zh-CN" sz="2000" dirty="0">
              <a:solidFill>
                <a:srgbClr val="0000FF"/>
              </a:solidFill>
            </a:endParaRPr>
          </a:p>
          <a:p>
            <a:r>
              <a:rPr lang="en-US" altLang="zh-CN" sz="2000" dirty="0">
                <a:solidFill>
                  <a:srgbClr val="0000FF"/>
                </a:solidFill>
              </a:rPr>
              <a:t>At T1 speed, which is 1.536 Mbps (excluding the 1 header bit), a 64-byte frame takes 0.300 msec. </a:t>
            </a:r>
            <a:endParaRPr lang="zh-CN" altLang="zh-CN" sz="2000" dirty="0">
              <a:solidFill>
                <a:srgbClr val="0000FF"/>
              </a:solidFill>
            </a:endParaRPr>
          </a:p>
          <a:p>
            <a:r>
              <a:rPr lang="en-US" altLang="zh-CN" sz="2000" dirty="0">
                <a:solidFill>
                  <a:srgbClr val="0000FF"/>
                </a:solidFill>
              </a:rPr>
              <a:t>Therefore, the first frame fully arrives 18.3 </a:t>
            </a:r>
            <a:r>
              <a:rPr lang="en-US" altLang="zh-CN" sz="2000" dirty="0" err="1">
                <a:solidFill>
                  <a:srgbClr val="0000FF"/>
                </a:solidFill>
              </a:rPr>
              <a:t>msec</a:t>
            </a:r>
            <a:r>
              <a:rPr lang="en-US" altLang="zh-CN" sz="2000" dirty="0">
                <a:solidFill>
                  <a:srgbClr val="0000FF"/>
                </a:solidFill>
              </a:rPr>
              <a:t> after its transmission was started. </a:t>
            </a:r>
            <a:endParaRPr lang="zh-CN" altLang="zh-CN" sz="2000" dirty="0">
              <a:solidFill>
                <a:srgbClr val="0000FF"/>
              </a:solidFill>
            </a:endParaRPr>
          </a:p>
          <a:p>
            <a:r>
              <a:rPr lang="en-US" altLang="zh-CN" sz="2000" dirty="0">
                <a:solidFill>
                  <a:srgbClr val="0000FF"/>
                </a:solidFill>
              </a:rPr>
              <a:t>The acknowledgement takes another 18 </a:t>
            </a:r>
            <a:r>
              <a:rPr lang="en-US" altLang="zh-CN" sz="2000" dirty="0" err="1">
                <a:solidFill>
                  <a:srgbClr val="0000FF"/>
                </a:solidFill>
              </a:rPr>
              <a:t>msec</a:t>
            </a:r>
            <a:r>
              <a:rPr lang="en-US" altLang="zh-CN" sz="2000" dirty="0">
                <a:solidFill>
                  <a:srgbClr val="0000FF"/>
                </a:solidFill>
              </a:rPr>
              <a:t> to get back, plus a small (negligible) time for the acknowledgement to arrive fully. </a:t>
            </a:r>
            <a:endParaRPr lang="zh-CN" altLang="zh-CN" sz="2000" dirty="0">
              <a:solidFill>
                <a:srgbClr val="0000FF"/>
              </a:solidFill>
            </a:endParaRPr>
          </a:p>
          <a:p>
            <a:r>
              <a:rPr lang="en-US" altLang="zh-CN" sz="2000" dirty="0">
                <a:solidFill>
                  <a:srgbClr val="0000FF"/>
                </a:solidFill>
              </a:rPr>
              <a:t>In all, this time is 36.3 </a:t>
            </a:r>
            <a:r>
              <a:rPr lang="en-US" altLang="zh-CN" sz="2000" dirty="0" err="1">
                <a:solidFill>
                  <a:srgbClr val="0000FF"/>
                </a:solidFill>
              </a:rPr>
              <a:t>msec</a:t>
            </a:r>
            <a:r>
              <a:rPr lang="en-US" altLang="zh-CN" sz="2000" dirty="0">
                <a:solidFill>
                  <a:srgbClr val="0000FF"/>
                </a:solidFill>
              </a:rPr>
              <a:t>, so the transmitter needs to have enough window space to keep going for 36.3 msec. </a:t>
            </a:r>
            <a:endParaRPr lang="zh-CN" altLang="zh-CN" sz="2000" dirty="0">
              <a:solidFill>
                <a:srgbClr val="0000FF"/>
              </a:solidFill>
            </a:endParaRPr>
          </a:p>
          <a:p>
            <a:r>
              <a:rPr lang="en-US" altLang="zh-CN" sz="2000" dirty="0">
                <a:solidFill>
                  <a:srgbClr val="0000FF"/>
                </a:solidFill>
              </a:rPr>
              <a:t>A frame takes 0.3 </a:t>
            </a:r>
            <a:r>
              <a:rPr lang="en-US" altLang="zh-CN" sz="2000" dirty="0" err="1">
                <a:solidFill>
                  <a:srgbClr val="0000FF"/>
                </a:solidFill>
              </a:rPr>
              <a:t>ms</a:t>
            </a:r>
            <a:r>
              <a:rPr lang="en-US" altLang="zh-CN" sz="2000" dirty="0">
                <a:solidFill>
                  <a:srgbClr val="0000FF"/>
                </a:solidFill>
              </a:rPr>
              <a:t>, so it takes 121 frames to fill the pipe. </a:t>
            </a:r>
            <a:endParaRPr lang="zh-CN" altLang="zh-CN" sz="2000" dirty="0">
              <a:solidFill>
                <a:srgbClr val="0000FF"/>
              </a:solidFill>
            </a:endParaRPr>
          </a:p>
          <a:p>
            <a:r>
              <a:rPr lang="en-US" altLang="zh-CN" sz="2000" dirty="0">
                <a:solidFill>
                  <a:srgbClr val="0000FF"/>
                </a:solidFill>
              </a:rPr>
              <a:t>Seven-bit sequence numbers are needed.</a:t>
            </a:r>
            <a:endParaRPr lang="zh-CN" altLang="zh-CN" sz="2000" dirty="0">
              <a:solidFill>
                <a:srgbClr val="0000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内容占位符 2"/>
          <p:cNvSpPr>
            <a:spLocks noGrp="1"/>
          </p:cNvSpPr>
          <p:nvPr>
            <p:ph idx="1"/>
          </p:nvPr>
        </p:nvSpPr>
        <p:spPr>
          <a:xfrm>
            <a:off x="457200" y="549275"/>
            <a:ext cx="8229600" cy="5543550"/>
          </a:xfrm>
        </p:spPr>
        <p:txBody>
          <a:bodyPr/>
          <a:lstStyle/>
          <a:p>
            <a:r>
              <a:rPr lang="en-US" altLang="zh-CN" sz="2000" dirty="0"/>
              <a:t>3-8. In protocol 6, when a data frame arrives, a check is made to see if the sequence number differs from the one expected and no </a:t>
            </a:r>
            <a:r>
              <a:rPr lang="en-US" altLang="zh-CN" sz="2000" dirty="0" err="1"/>
              <a:t>nak</a:t>
            </a:r>
            <a:r>
              <a:rPr lang="en-US" altLang="zh-CN" sz="2000" dirty="0"/>
              <a:t> is true. If both conditions hold, a NAK is sent. Otherwise, the auxiliary timer is started. Suppose that the else clause were omitted. Would this change affect the protocol’s correctness?</a:t>
            </a:r>
            <a:endParaRPr lang="zh-CN" altLang="zh-CN" sz="2000" dirty="0"/>
          </a:p>
          <a:p>
            <a:r>
              <a:rPr lang="en-US" altLang="zh-CN" sz="2000" dirty="0">
                <a:solidFill>
                  <a:srgbClr val="0000FF"/>
                </a:solidFill>
              </a:rPr>
              <a:t>Yes. It might lead to deadlock. </a:t>
            </a:r>
            <a:endParaRPr lang="zh-CN" altLang="zh-CN" sz="2000" dirty="0">
              <a:solidFill>
                <a:srgbClr val="0000FF"/>
              </a:solidFill>
            </a:endParaRPr>
          </a:p>
          <a:p>
            <a:r>
              <a:rPr lang="en-US" altLang="zh-CN" sz="2000" dirty="0">
                <a:solidFill>
                  <a:srgbClr val="0000FF"/>
                </a:solidFill>
              </a:rPr>
              <a:t>Suppose that a batch of frames arrived correctly and was accepted. The receiver would advance its window. </a:t>
            </a:r>
            <a:endParaRPr lang="zh-CN" altLang="zh-CN" sz="2000" dirty="0">
              <a:solidFill>
                <a:srgbClr val="0000FF"/>
              </a:solidFill>
            </a:endParaRPr>
          </a:p>
          <a:p>
            <a:r>
              <a:rPr lang="en-US" altLang="zh-CN" sz="2000" dirty="0">
                <a:solidFill>
                  <a:srgbClr val="0000FF"/>
                </a:solidFill>
              </a:rPr>
              <a:t>Now suppose that all the acknowledgements were lost. The sender would eventually time out and send the first frame again. The receiver would then send a NAK. </a:t>
            </a:r>
            <a:endParaRPr lang="zh-CN" altLang="zh-CN" sz="2000" dirty="0">
              <a:solidFill>
                <a:srgbClr val="0000FF"/>
              </a:solidFill>
            </a:endParaRPr>
          </a:p>
          <a:p>
            <a:r>
              <a:rPr lang="en-US" altLang="zh-CN" sz="2000" dirty="0">
                <a:solidFill>
                  <a:srgbClr val="0000FF"/>
                </a:solidFill>
              </a:rPr>
              <a:t>If this packet were lost, from that point on, the sender would keep timing out and sending a frame that had already been accepted, but the receiver would just ignore it. </a:t>
            </a:r>
            <a:endParaRPr lang="zh-CN" altLang="zh-CN" sz="2000" dirty="0">
              <a:solidFill>
                <a:srgbClr val="0000FF"/>
              </a:solidFill>
            </a:endParaRPr>
          </a:p>
          <a:p>
            <a:r>
              <a:rPr lang="en-US" altLang="zh-CN" sz="2000" dirty="0">
                <a:solidFill>
                  <a:srgbClr val="0000FF"/>
                </a:solidFill>
              </a:rPr>
              <a:t>Setting the auxiliary timer results in a correct acknowledgement being sent back eventually instead, which resynchronizes.</a:t>
            </a:r>
            <a:endParaRPr lang="zh-CN" altLang="zh-CN" sz="2000" dirty="0">
              <a:solidFill>
                <a:srgbClr val="0000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内容占位符 2"/>
          <p:cNvSpPr>
            <a:spLocks noGrp="1"/>
          </p:cNvSpPr>
          <p:nvPr>
            <p:ph idx="1"/>
          </p:nvPr>
        </p:nvSpPr>
        <p:spPr>
          <a:xfrm>
            <a:off x="457200" y="549275"/>
            <a:ext cx="8229600" cy="5543550"/>
          </a:xfrm>
        </p:spPr>
        <p:txBody>
          <a:bodyPr/>
          <a:lstStyle/>
          <a:p>
            <a:r>
              <a:rPr lang="en-US" altLang="zh-CN" dirty="0"/>
              <a:t>3-9. Suppose that the three-statement while loop near the end of protocol 6 was removed from the code. Would this affect the correctness of the protocol or just the performance? Explain your answer.</a:t>
            </a:r>
          </a:p>
          <a:p>
            <a:endParaRPr lang="zh-CN" altLang="zh-CN" dirty="0"/>
          </a:p>
          <a:p>
            <a:endParaRPr lang="zh-CN" altLang="zh-CN" sz="2400" dirty="0">
              <a:solidFill>
                <a:srgbClr val="0000FF"/>
              </a:solidFill>
            </a:endParaRPr>
          </a:p>
        </p:txBody>
      </p:sp>
      <p:pic>
        <p:nvPicPr>
          <p:cNvPr id="2" name="图片 1"/>
          <p:cNvPicPr>
            <a:picLocks noChangeAspect="1"/>
          </p:cNvPicPr>
          <p:nvPr/>
        </p:nvPicPr>
        <p:blipFill>
          <a:blip r:embed="rId2"/>
          <a:stretch>
            <a:fillRect/>
          </a:stretch>
        </p:blipFill>
        <p:spPr>
          <a:xfrm>
            <a:off x="365125" y="4652645"/>
            <a:ext cx="8557260" cy="914400"/>
          </a:xfrm>
          <a:prstGeom prst="rect">
            <a:avLst/>
          </a:prstGeom>
        </p:spPr>
      </p:pic>
      <p:pic>
        <p:nvPicPr>
          <p:cNvPr id="3" name="图片 2"/>
          <p:cNvPicPr>
            <a:picLocks noChangeAspect="1"/>
          </p:cNvPicPr>
          <p:nvPr/>
        </p:nvPicPr>
        <p:blipFill>
          <a:blip r:embed="rId3"/>
          <a:stretch>
            <a:fillRect/>
          </a:stretch>
        </p:blipFill>
        <p:spPr>
          <a:xfrm>
            <a:off x="395605" y="3500755"/>
            <a:ext cx="8526780" cy="10591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内容占位符 2"/>
          <p:cNvSpPr>
            <a:spLocks noGrp="1"/>
          </p:cNvSpPr>
          <p:nvPr>
            <p:ph idx="1"/>
          </p:nvPr>
        </p:nvSpPr>
        <p:spPr>
          <a:xfrm>
            <a:off x="457200" y="549275"/>
            <a:ext cx="8229600" cy="5543550"/>
          </a:xfrm>
        </p:spPr>
        <p:txBody>
          <a:bodyPr vert="horz" wrap="square" lIns="91440" tIns="45720" rIns="91440" bIns="45720" anchor="t" anchorCtr="0"/>
          <a:lstStyle/>
          <a:p>
            <a:pPr eaLnBrk="1" hangingPunct="1">
              <a:buNone/>
            </a:pPr>
            <a:r>
              <a:rPr lang="en-US" altLang="zh-CN" sz="2200" kern="1200" dirty="0">
                <a:latin typeface="+mn-lt"/>
                <a:ea typeface="+mn-ea"/>
                <a:cs typeface="+mn-cs"/>
              </a:rPr>
              <a:t>1-2. What are two reasons for using layered protocols? What is one possible disadvantage of using layered protocols?</a:t>
            </a:r>
          </a:p>
          <a:p>
            <a:pPr>
              <a:buNone/>
            </a:pPr>
            <a:endParaRPr lang="en-US"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Among other reasons for using layered protocols, using them leads to breaking up the design problem into smaller, more manageable pieces, and layering means that protocols can be changed without affecting higher or lower ones. </a:t>
            </a:r>
            <a:endParaRPr lang="zh-CN"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One possible disadvantage is the performance of a layered system is likely to be worse than the performance of a monolithic system, although it is extremely difficult to implement and manage a monolithic system.</a:t>
            </a:r>
            <a:endParaRPr lang="zh-CN" altLang="zh-CN" sz="2200" kern="1200" dirty="0">
              <a:solidFill>
                <a:srgbClr val="0000FF"/>
              </a:solidFill>
              <a:latin typeface="+mn-lt"/>
              <a:ea typeface="+mn-ea"/>
              <a:cs typeface="+mn-cs"/>
            </a:endParaRPr>
          </a:p>
          <a:p>
            <a:pPr eaLnBrk="1" hangingPunct="1">
              <a:buNone/>
            </a:pPr>
            <a:br>
              <a:rPr lang="en-US" altLang="zh-CN" sz="2200" kern="1200" dirty="0">
                <a:latin typeface="+mn-lt"/>
                <a:ea typeface="+mn-ea"/>
                <a:cs typeface="+mn-cs"/>
              </a:rPr>
            </a:br>
            <a:endParaRPr lang="zh-CN" altLang="en-US" sz="2200" kern="1200" dirty="0">
              <a:latin typeface="+mn-lt"/>
              <a:ea typeface="+mn-ea"/>
              <a:cs typeface="+mn-cs"/>
            </a:endParaRPr>
          </a:p>
        </p:txBody>
      </p:sp>
      <p:sp>
        <p:nvSpPr>
          <p:cNvPr id="5124" name="AutoShape 12"/>
          <p:cNvSpPr txBox="1">
            <a:spLocks noChangeAspect="1" noChangeArrowheads="1"/>
          </p:cNvSpPr>
          <p:nvPr/>
        </p:nvSpPr>
        <p:spPr bwMode="auto">
          <a:xfrm>
            <a:off x="1042988" y="4868863"/>
            <a:ext cx="2376488" cy="129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Advantages</a:t>
            </a:r>
          </a:p>
          <a:p>
            <a:pPr marL="342900" marR="0" lvl="0" indent="-342900" algn="l" defTabSz="914400" rtl="0" eaLnBrk="1" fontAlgn="base" latinLnBrk="0" hangingPunct="1">
              <a:lnSpc>
                <a:spcPct val="100000"/>
              </a:lnSpc>
              <a:spcBef>
                <a:spcPct val="20000"/>
              </a:spcBef>
              <a:spcAft>
                <a:spcPct val="0"/>
              </a:spcAft>
              <a:buClrTx/>
              <a:buSzTx/>
              <a:buFontTx/>
              <a:buChar char="•"/>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Modularity</a:t>
            </a:r>
          </a:p>
          <a:p>
            <a:pPr marL="342900" marR="0" lvl="0" indent="-342900" algn="l" defTabSz="914400" rtl="0" eaLnBrk="1" fontAlgn="base" latinLnBrk="0" hangingPunct="1">
              <a:lnSpc>
                <a:spcPct val="100000"/>
              </a:lnSpc>
              <a:spcBef>
                <a:spcPct val="20000"/>
              </a:spcBef>
              <a:spcAft>
                <a:spcPct val="0"/>
              </a:spcAft>
              <a:buClrTx/>
              <a:buSzTx/>
              <a:buFontTx/>
              <a:buChar char="•"/>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Abstraction</a:t>
            </a:r>
          </a:p>
          <a:p>
            <a:pPr marL="342900" marR="0" lvl="0" indent="-342900" algn="l" defTabSz="914400" rtl="0" eaLnBrk="1" fontAlgn="base" latinLnBrk="0" hangingPunct="1">
              <a:lnSpc>
                <a:spcPct val="100000"/>
              </a:lnSpc>
              <a:spcBef>
                <a:spcPct val="20000"/>
              </a:spcBef>
              <a:spcAft>
                <a:spcPct val="0"/>
              </a:spcAft>
              <a:buClrTx/>
              <a:buSzTx/>
              <a:buFontTx/>
              <a:buChar char="•"/>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Reuse</a:t>
            </a:r>
          </a:p>
        </p:txBody>
      </p:sp>
      <p:sp>
        <p:nvSpPr>
          <p:cNvPr id="2" name="矩形 1"/>
          <p:cNvSpPr/>
          <p:nvPr/>
        </p:nvSpPr>
        <p:spPr>
          <a:xfrm>
            <a:off x="4932363" y="4868863"/>
            <a:ext cx="3095625" cy="1446213"/>
          </a:xfrm>
          <a:prstGeom prst="rect">
            <a:avLst/>
          </a:prstGeom>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Disadvantages</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Information hiding</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defRPr/>
            </a:pPr>
            <a:r>
              <a:rPr kumimoji="0" lang="en-US" altLang="zh-CN" sz="2200" b="0" i="0" u="none" strike="noStrike" kern="1200" cap="none" spc="0" normalizeH="0" baseline="0" noProof="0" dirty="0">
                <a:ln>
                  <a:noFill/>
                </a:ln>
                <a:solidFill>
                  <a:srgbClr val="0000FF"/>
                </a:solidFill>
                <a:effectLst/>
                <a:uLnTx/>
                <a:uFillTx/>
                <a:latin typeface="Arial" panose="020B0604020202020204" pitchFamily="34" charset="0"/>
                <a:ea typeface="宋体" panose="02010600030101010101" pitchFamily="2" charset="-122"/>
                <a:cs typeface="+mn-cs"/>
              </a:rPr>
              <a:t>Inefficient implementations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内容占位符 2"/>
          <p:cNvSpPr>
            <a:spLocks noGrp="1"/>
          </p:cNvSpPr>
          <p:nvPr>
            <p:ph idx="1"/>
          </p:nvPr>
        </p:nvSpPr>
        <p:spPr>
          <a:xfrm>
            <a:off x="457200" y="549275"/>
            <a:ext cx="8229600" cy="5543550"/>
          </a:xfrm>
        </p:spPr>
        <p:txBody>
          <a:bodyPr/>
          <a:lstStyle/>
          <a:p>
            <a:r>
              <a:rPr lang="en-US" altLang="zh-CN" dirty="0"/>
              <a:t>3-9. Suppose that the three-statement while loop near the end of protocol 6 was removed from the code. Would this affect the correctness of the protocol or just the performance? Explain your answer.</a:t>
            </a:r>
          </a:p>
          <a:p>
            <a:endParaRPr lang="zh-CN" altLang="zh-CN" dirty="0"/>
          </a:p>
          <a:p>
            <a:r>
              <a:rPr lang="en-US" altLang="zh-CN" dirty="0">
                <a:solidFill>
                  <a:srgbClr val="0000FF"/>
                </a:solidFill>
              </a:rPr>
              <a:t>It would lead to deadlock because this is the only place that incoming acknowledgements are processed. Without this code, the sender would keep timing out and never make any progress.</a:t>
            </a:r>
            <a:endParaRPr lang="zh-CN" altLang="zh-CN" dirty="0">
              <a:solidFill>
                <a:srgbClr val="0000FF"/>
              </a:solidFill>
            </a:endParaRPr>
          </a:p>
          <a:p>
            <a:endParaRPr lang="zh-CN" altLang="zh-CN" sz="2400" dirty="0">
              <a:solidFill>
                <a:srgbClr val="0000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内容占位符 2"/>
          <p:cNvSpPr>
            <a:spLocks noGrp="1"/>
          </p:cNvSpPr>
          <p:nvPr>
            <p:ph idx="1"/>
          </p:nvPr>
        </p:nvSpPr>
        <p:spPr>
          <a:xfrm>
            <a:off x="457200" y="549275"/>
            <a:ext cx="8229600" cy="5543550"/>
          </a:xfrm>
        </p:spPr>
        <p:txBody>
          <a:bodyPr/>
          <a:lstStyle/>
          <a:p>
            <a:r>
              <a:rPr lang="en-US" altLang="zh-CN" sz="1800" dirty="0"/>
              <a:t>3-10. Frames of 1000 bits are sent over a 1-Mbps channel using a geostationary satellite whose propagation time from the earth is 270 msec. </a:t>
            </a:r>
            <a:r>
              <a:rPr lang="en-US" altLang="zh-CN" sz="1800" b="1" dirty="0">
                <a:solidFill>
                  <a:srgbClr val="FF0000"/>
                </a:solidFill>
              </a:rPr>
              <a:t>Acknowledgements are always piggybacked onto data frames</a:t>
            </a:r>
            <a:r>
              <a:rPr lang="en-US" altLang="zh-CN" sz="1800" dirty="0"/>
              <a:t>. The headers are very short. Three-bit sequence numbers are used. What is the maximum achievable channel utilization for</a:t>
            </a:r>
            <a:endParaRPr lang="zh-CN" altLang="zh-CN" sz="1800" dirty="0"/>
          </a:p>
          <a:p>
            <a:r>
              <a:rPr lang="en-US" altLang="zh-CN" sz="1800" dirty="0"/>
              <a:t>(a) Stop-and-wait?</a:t>
            </a:r>
            <a:endParaRPr lang="zh-CN" altLang="zh-CN" sz="1800" dirty="0"/>
          </a:p>
          <a:p>
            <a:r>
              <a:rPr lang="en-US" altLang="zh-CN" sz="1800" dirty="0"/>
              <a:t>(b) Protocol 5?</a:t>
            </a:r>
            <a:endParaRPr lang="zh-CN" altLang="zh-CN" sz="1800" dirty="0"/>
          </a:p>
          <a:p>
            <a:r>
              <a:rPr lang="en-US" altLang="zh-CN" sz="1800" dirty="0"/>
              <a:t>(c) Protocol 6?</a:t>
            </a:r>
            <a:endParaRPr lang="zh-CN" altLang="zh-CN" sz="1800" dirty="0"/>
          </a:p>
          <a:p>
            <a:r>
              <a:rPr lang="en-US" altLang="zh-CN" sz="1800" dirty="0">
                <a:solidFill>
                  <a:srgbClr val="0000FF"/>
                </a:solidFill>
              </a:rPr>
              <a:t>Let </a:t>
            </a:r>
            <a:r>
              <a:rPr lang="en-US" altLang="zh-CN" sz="1800" i="1" dirty="0">
                <a:solidFill>
                  <a:srgbClr val="0000FF"/>
                </a:solidFill>
              </a:rPr>
              <a:t>t </a:t>
            </a:r>
            <a:r>
              <a:rPr lang="en-US" altLang="zh-CN" sz="1800" dirty="0">
                <a:solidFill>
                  <a:srgbClr val="0000FF"/>
                </a:solidFill>
              </a:rPr>
              <a:t>= 0 denote the start of transmission.</a:t>
            </a:r>
            <a:endParaRPr lang="zh-CN" altLang="zh-CN" sz="1800" dirty="0">
              <a:solidFill>
                <a:srgbClr val="0000FF"/>
              </a:solidFill>
            </a:endParaRPr>
          </a:p>
          <a:p>
            <a:r>
              <a:rPr lang="en-US" altLang="zh-CN" sz="1800" dirty="0">
                <a:solidFill>
                  <a:srgbClr val="0000FF"/>
                </a:solidFill>
              </a:rPr>
              <a:t>At </a:t>
            </a:r>
            <a:r>
              <a:rPr lang="en-US" altLang="zh-CN" sz="1800" i="1" dirty="0">
                <a:solidFill>
                  <a:srgbClr val="0000FF"/>
                </a:solidFill>
              </a:rPr>
              <a:t>t </a:t>
            </a:r>
            <a:r>
              <a:rPr lang="en-US" altLang="zh-CN" sz="1800" dirty="0">
                <a:solidFill>
                  <a:srgbClr val="0000FF"/>
                </a:solidFill>
              </a:rPr>
              <a:t>= 1 </a:t>
            </a:r>
            <a:r>
              <a:rPr lang="en-US" altLang="zh-CN" sz="1800" dirty="0" err="1">
                <a:solidFill>
                  <a:srgbClr val="0000FF"/>
                </a:solidFill>
              </a:rPr>
              <a:t>msec</a:t>
            </a:r>
            <a:r>
              <a:rPr lang="en-US" altLang="zh-CN" sz="1800" dirty="0">
                <a:solidFill>
                  <a:srgbClr val="0000FF"/>
                </a:solidFill>
              </a:rPr>
              <a:t>, the first frame has been fully transmitted. </a:t>
            </a:r>
            <a:endParaRPr lang="zh-CN" altLang="zh-CN" sz="1800" dirty="0">
              <a:solidFill>
                <a:srgbClr val="0000FF"/>
              </a:solidFill>
            </a:endParaRPr>
          </a:p>
          <a:p>
            <a:r>
              <a:rPr lang="en-US" altLang="zh-CN" sz="1800" dirty="0">
                <a:solidFill>
                  <a:srgbClr val="0000FF"/>
                </a:solidFill>
              </a:rPr>
              <a:t>At </a:t>
            </a:r>
            <a:r>
              <a:rPr lang="en-US" altLang="zh-CN" sz="1800" i="1" dirty="0">
                <a:solidFill>
                  <a:srgbClr val="0000FF"/>
                </a:solidFill>
              </a:rPr>
              <a:t>t </a:t>
            </a:r>
            <a:r>
              <a:rPr lang="en-US" altLang="zh-CN" sz="1800" dirty="0">
                <a:solidFill>
                  <a:srgbClr val="0000FF"/>
                </a:solidFill>
              </a:rPr>
              <a:t>= 271 </a:t>
            </a:r>
            <a:r>
              <a:rPr lang="en-US" altLang="zh-CN" sz="1800" dirty="0" err="1">
                <a:solidFill>
                  <a:srgbClr val="0000FF"/>
                </a:solidFill>
              </a:rPr>
              <a:t>msec</a:t>
            </a:r>
            <a:r>
              <a:rPr lang="en-US" altLang="zh-CN" sz="1800" dirty="0">
                <a:solidFill>
                  <a:srgbClr val="0000FF"/>
                </a:solidFill>
              </a:rPr>
              <a:t>, the first frame has fully arrived. </a:t>
            </a:r>
            <a:endParaRPr lang="zh-CN" altLang="zh-CN" sz="1800" dirty="0">
              <a:solidFill>
                <a:srgbClr val="0000FF"/>
              </a:solidFill>
            </a:endParaRPr>
          </a:p>
          <a:p>
            <a:r>
              <a:rPr lang="en-US" altLang="zh-CN" sz="1800" dirty="0">
                <a:solidFill>
                  <a:srgbClr val="0000FF"/>
                </a:solidFill>
              </a:rPr>
              <a:t>At </a:t>
            </a:r>
            <a:r>
              <a:rPr lang="en-US" altLang="zh-CN" sz="1800" i="1" dirty="0">
                <a:solidFill>
                  <a:srgbClr val="0000FF"/>
                </a:solidFill>
              </a:rPr>
              <a:t>t </a:t>
            </a:r>
            <a:r>
              <a:rPr lang="en-US" altLang="zh-CN" sz="1800" dirty="0">
                <a:solidFill>
                  <a:srgbClr val="0000FF"/>
                </a:solidFill>
              </a:rPr>
              <a:t>= 272 </a:t>
            </a:r>
            <a:r>
              <a:rPr lang="en-US" altLang="zh-CN" sz="1800" dirty="0" err="1">
                <a:solidFill>
                  <a:srgbClr val="0000FF"/>
                </a:solidFill>
              </a:rPr>
              <a:t>msec</a:t>
            </a:r>
            <a:r>
              <a:rPr lang="en-US" altLang="zh-CN" sz="1800" dirty="0">
                <a:solidFill>
                  <a:srgbClr val="0000FF"/>
                </a:solidFill>
              </a:rPr>
              <a:t>, the frame acknowledging the first one has been fully sent. </a:t>
            </a:r>
            <a:endParaRPr lang="zh-CN" altLang="zh-CN" sz="1800" dirty="0">
              <a:solidFill>
                <a:srgbClr val="0000FF"/>
              </a:solidFill>
            </a:endParaRPr>
          </a:p>
          <a:p>
            <a:r>
              <a:rPr lang="en-US" altLang="zh-CN" sz="1800" dirty="0">
                <a:solidFill>
                  <a:srgbClr val="0000FF"/>
                </a:solidFill>
              </a:rPr>
              <a:t>At </a:t>
            </a:r>
            <a:r>
              <a:rPr lang="en-US" altLang="zh-CN" sz="1800" i="1" dirty="0">
                <a:solidFill>
                  <a:srgbClr val="0000FF"/>
                </a:solidFill>
              </a:rPr>
              <a:t>t </a:t>
            </a:r>
            <a:r>
              <a:rPr lang="en-US" altLang="zh-CN" sz="1800" dirty="0">
                <a:solidFill>
                  <a:srgbClr val="0000FF"/>
                </a:solidFill>
              </a:rPr>
              <a:t>= 542 </a:t>
            </a:r>
            <a:r>
              <a:rPr lang="en-US" altLang="zh-CN" sz="1800" dirty="0" err="1">
                <a:solidFill>
                  <a:srgbClr val="0000FF"/>
                </a:solidFill>
              </a:rPr>
              <a:t>msec</a:t>
            </a:r>
            <a:r>
              <a:rPr lang="en-US" altLang="zh-CN" sz="1800" dirty="0">
                <a:solidFill>
                  <a:srgbClr val="0000FF"/>
                </a:solidFill>
              </a:rPr>
              <a:t>, the acknowledgement-bearing frame has fully arrived. </a:t>
            </a:r>
            <a:endParaRPr lang="zh-CN" altLang="zh-CN" sz="1800" dirty="0">
              <a:solidFill>
                <a:srgbClr val="0000FF"/>
              </a:solidFill>
            </a:endParaRPr>
          </a:p>
          <a:p>
            <a:r>
              <a:rPr lang="en-US" altLang="zh-CN" sz="1800" dirty="0">
                <a:solidFill>
                  <a:srgbClr val="0000FF"/>
                </a:solidFill>
              </a:rPr>
              <a:t>Thus, the cycle is 542 msec. A total of </a:t>
            </a:r>
            <a:r>
              <a:rPr lang="en-US" altLang="zh-CN" sz="1800" i="1" dirty="0">
                <a:solidFill>
                  <a:srgbClr val="0000FF"/>
                </a:solidFill>
              </a:rPr>
              <a:t>k </a:t>
            </a:r>
            <a:r>
              <a:rPr lang="en-US" altLang="zh-CN" sz="1800" dirty="0">
                <a:solidFill>
                  <a:srgbClr val="0000FF"/>
                </a:solidFill>
              </a:rPr>
              <a:t>frames are sent in 542 </a:t>
            </a:r>
            <a:r>
              <a:rPr lang="en-US" altLang="zh-CN" sz="1800" dirty="0" err="1">
                <a:solidFill>
                  <a:srgbClr val="0000FF"/>
                </a:solidFill>
              </a:rPr>
              <a:t>msec</a:t>
            </a:r>
            <a:r>
              <a:rPr lang="en-US" altLang="zh-CN" sz="1800" dirty="0">
                <a:solidFill>
                  <a:srgbClr val="0000FF"/>
                </a:solidFill>
              </a:rPr>
              <a:t>, for an efficiency of </a:t>
            </a:r>
            <a:r>
              <a:rPr lang="en-US" altLang="zh-CN" sz="1800" i="1" dirty="0">
                <a:solidFill>
                  <a:srgbClr val="0000FF"/>
                </a:solidFill>
              </a:rPr>
              <a:t>k</a:t>
            </a:r>
            <a:r>
              <a:rPr lang="en-US" altLang="zh-CN" sz="1800" dirty="0">
                <a:solidFill>
                  <a:srgbClr val="0000FF"/>
                </a:solidFill>
              </a:rPr>
              <a:t>/542. Hence, for</a:t>
            </a:r>
            <a:endParaRPr lang="zh-CN" altLang="zh-CN" sz="1800" dirty="0">
              <a:solidFill>
                <a:srgbClr val="0000FF"/>
              </a:solidFill>
            </a:endParaRPr>
          </a:p>
          <a:p>
            <a:r>
              <a:rPr lang="en-US" altLang="zh-CN" sz="1800" dirty="0">
                <a:solidFill>
                  <a:srgbClr val="0000FF"/>
                </a:solidFill>
              </a:rPr>
              <a:t>(a) </a:t>
            </a:r>
            <a:r>
              <a:rPr lang="en-US" altLang="zh-CN" sz="1800" i="1" dirty="0">
                <a:solidFill>
                  <a:srgbClr val="0000FF"/>
                </a:solidFill>
              </a:rPr>
              <a:t>k </a:t>
            </a:r>
            <a:r>
              <a:rPr lang="en-US" altLang="zh-CN" sz="1800" dirty="0">
                <a:solidFill>
                  <a:srgbClr val="0000FF"/>
                </a:solidFill>
              </a:rPr>
              <a:t>= 1, efficiency = 1/542 = 0.18%.</a:t>
            </a:r>
            <a:endParaRPr lang="zh-CN" altLang="zh-CN" sz="1800" dirty="0">
              <a:solidFill>
                <a:srgbClr val="0000FF"/>
              </a:solidFill>
            </a:endParaRPr>
          </a:p>
          <a:p>
            <a:r>
              <a:rPr lang="en-US" altLang="zh-CN" sz="1800" dirty="0">
                <a:solidFill>
                  <a:srgbClr val="0000FF"/>
                </a:solidFill>
              </a:rPr>
              <a:t>(b) </a:t>
            </a:r>
            <a:r>
              <a:rPr lang="en-US" altLang="zh-CN" sz="1800" i="1" dirty="0">
                <a:solidFill>
                  <a:srgbClr val="0000FF"/>
                </a:solidFill>
              </a:rPr>
              <a:t>k </a:t>
            </a:r>
            <a:r>
              <a:rPr lang="en-US" altLang="zh-CN" sz="1800" dirty="0">
                <a:solidFill>
                  <a:srgbClr val="0000FF"/>
                </a:solidFill>
              </a:rPr>
              <a:t>= 7, efficiency = 7/542 = 1.29%.</a:t>
            </a:r>
            <a:endParaRPr lang="zh-CN" altLang="zh-CN" sz="1800" dirty="0">
              <a:solidFill>
                <a:srgbClr val="0000FF"/>
              </a:solidFill>
            </a:endParaRPr>
          </a:p>
          <a:p>
            <a:r>
              <a:rPr lang="en-US" altLang="zh-CN" sz="1800" dirty="0">
                <a:solidFill>
                  <a:srgbClr val="0000FF"/>
                </a:solidFill>
              </a:rPr>
              <a:t>(c) </a:t>
            </a:r>
            <a:r>
              <a:rPr lang="en-US" altLang="zh-CN" sz="1800" i="1" dirty="0">
                <a:solidFill>
                  <a:srgbClr val="0000FF"/>
                </a:solidFill>
              </a:rPr>
              <a:t>k </a:t>
            </a:r>
            <a:r>
              <a:rPr lang="en-US" altLang="zh-CN" sz="1800" dirty="0">
                <a:solidFill>
                  <a:srgbClr val="0000FF"/>
                </a:solidFill>
              </a:rPr>
              <a:t>= 4, efficiency = 4/542 = 0.74%.</a:t>
            </a:r>
            <a:endParaRPr lang="zh-CN" altLang="zh-CN" sz="1800" dirty="0">
              <a:solidFill>
                <a:srgbClr val="0000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标题 3"/>
          <p:cNvSpPr>
            <a:spLocks noGrp="1"/>
          </p:cNvSpPr>
          <p:nvPr>
            <p:ph type="ctrTitle"/>
          </p:nvPr>
        </p:nvSpPr>
        <p:spPr>
          <a:noFill/>
          <a:ln>
            <a:noFill/>
          </a:ln>
        </p:spPr>
        <p:txBody>
          <a:bodyPr anchor="b" anchorCtr="0"/>
          <a:lstStyle/>
          <a:p>
            <a:pPr>
              <a:buClrTx/>
              <a:buSzTx/>
              <a:buFontTx/>
            </a:pPr>
            <a:r>
              <a:rPr lang="en-US" altLang="zh-CN" kern="1200" dirty="0">
                <a:latin typeface="+mj-lt"/>
                <a:ea typeface="+mj-ea"/>
                <a:cs typeface="+mj-cs"/>
              </a:rPr>
              <a:t>End</a:t>
            </a:r>
            <a:endParaRPr lang="zh-CN" altLang="en-US" kern="1200" dirty="0">
              <a:latin typeface="+mj-lt"/>
              <a:ea typeface="+mj-ea"/>
              <a:cs typeface="+mj-cs"/>
            </a:endParaRPr>
          </a:p>
        </p:txBody>
      </p:sp>
      <p:sp>
        <p:nvSpPr>
          <p:cNvPr id="18434" name="副标题 4"/>
          <p:cNvSpPr>
            <a:spLocks noGrp="1"/>
          </p:cNvSpPr>
          <p:nvPr>
            <p:ph type="subTitle" idx="1"/>
          </p:nvPr>
        </p:nvSpPr>
        <p:spPr/>
        <p:txBody>
          <a:bodyPr vert="horz" wrap="square" lIns="91440" tIns="45720" rIns="91440" bIns="45720" anchor="t" anchorCtr="0"/>
          <a:lstStyle/>
          <a:p>
            <a:pPr>
              <a:buClrTx/>
              <a:buSzTx/>
              <a:buFontTx/>
              <a:buNone/>
            </a:pPr>
            <a:endParaRPr lang="zh-CN" altLang="en-US" kern="1200" dirty="0">
              <a:latin typeface="+mn-lt"/>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内容占位符 2"/>
          <p:cNvSpPr>
            <a:spLocks noGrp="1"/>
          </p:cNvSpPr>
          <p:nvPr>
            <p:ph idx="1"/>
          </p:nvPr>
        </p:nvSpPr>
        <p:spPr>
          <a:xfrm>
            <a:off x="457200" y="549275"/>
            <a:ext cx="8229600" cy="5543550"/>
          </a:xfrm>
        </p:spPr>
        <p:txBody>
          <a:bodyPr vert="horz" wrap="square" lIns="91440" tIns="45720" rIns="91440" bIns="45720" anchor="t" anchorCtr="0"/>
          <a:lstStyle/>
          <a:p>
            <a:pPr eaLnBrk="1" hangingPunct="1">
              <a:buNone/>
            </a:pPr>
            <a:r>
              <a:rPr lang="en-US" altLang="zh-CN" sz="2200" kern="1200" dirty="0">
                <a:latin typeface="+mn-lt"/>
                <a:ea typeface="+mn-ea"/>
                <a:cs typeface="+mn-cs"/>
              </a:rPr>
              <a:t>1-3. What is the principal difference between connectionless communication and connection-oriented communication? Give one example of a protocol that uses</a:t>
            </a:r>
            <a:br>
              <a:rPr lang="en-US" altLang="zh-CN" sz="2200" kern="1200" dirty="0">
                <a:latin typeface="+mn-lt"/>
                <a:ea typeface="+mn-ea"/>
                <a:cs typeface="+mn-cs"/>
              </a:rPr>
            </a:br>
            <a:r>
              <a:rPr lang="en-US" altLang="zh-CN" sz="2200" kern="1200" dirty="0">
                <a:latin typeface="+mn-lt"/>
                <a:ea typeface="+mn-ea"/>
                <a:cs typeface="+mn-cs"/>
              </a:rPr>
              <a:t>(i) connectionless communication</a:t>
            </a:r>
            <a:br>
              <a:rPr lang="en-US" altLang="zh-CN" sz="2200" kern="1200" dirty="0">
                <a:latin typeface="+mn-lt"/>
                <a:ea typeface="+mn-ea"/>
                <a:cs typeface="+mn-cs"/>
              </a:rPr>
            </a:br>
            <a:r>
              <a:rPr lang="en-US" altLang="zh-CN" sz="2200" kern="1200" dirty="0">
                <a:latin typeface="+mn-lt"/>
                <a:ea typeface="+mn-ea"/>
                <a:cs typeface="+mn-cs"/>
              </a:rPr>
              <a:t>(ii) connection-oriented communication</a:t>
            </a:r>
          </a:p>
          <a:p>
            <a:pPr eaLnBrk="1" hangingPunct="1">
              <a:buNone/>
            </a:pPr>
            <a:endParaRPr lang="en-US" altLang="zh-CN" sz="2200" kern="1200" dirty="0">
              <a:latin typeface="+mn-lt"/>
              <a:ea typeface="+mn-ea"/>
              <a:cs typeface="+mn-cs"/>
            </a:endParaRPr>
          </a:p>
          <a:p>
            <a:pPr algn="ctr" eaLnBrk="1" hangingPunct="1">
              <a:spcBef>
                <a:spcPct val="0"/>
              </a:spcBef>
              <a:buNone/>
            </a:pPr>
            <a:r>
              <a:rPr lang="en-US" altLang="zh-CN" sz="2200" kern="1200" dirty="0">
                <a:solidFill>
                  <a:srgbClr val="0000FF"/>
                </a:solidFill>
                <a:latin typeface="+mn-lt"/>
                <a:ea typeface="+mn-ea"/>
                <a:cs typeface="+mn-cs"/>
              </a:rPr>
              <a:t>Three phases VS. sending data directly</a:t>
            </a:r>
          </a:p>
          <a:p>
            <a:pPr algn="ctr" eaLnBrk="1" hangingPunct="1">
              <a:spcBef>
                <a:spcPct val="0"/>
              </a:spcBef>
              <a:buNone/>
            </a:pPr>
            <a:r>
              <a:rPr lang="en-US" altLang="zh-CN" sz="2200" kern="1200" dirty="0">
                <a:solidFill>
                  <a:srgbClr val="0000FF"/>
                </a:solidFill>
                <a:latin typeface="+mn-lt"/>
                <a:ea typeface="+mn-ea"/>
                <a:cs typeface="+mn-cs"/>
              </a:rPr>
              <a:t>The order of the data is not guaranteed or not.</a:t>
            </a:r>
          </a:p>
          <a:p>
            <a:pPr algn="ctr" eaLnBrk="1" hangingPunct="1">
              <a:spcBef>
                <a:spcPct val="0"/>
              </a:spcBef>
              <a:buNone/>
            </a:pPr>
            <a:endParaRPr lang="en-US" altLang="zh-CN" sz="2200" kern="1200" dirty="0">
              <a:latin typeface="+mn-lt"/>
              <a:ea typeface="+mn-ea"/>
              <a:cs typeface="+mn-cs"/>
            </a:endParaRPr>
          </a:p>
          <a:p>
            <a:pPr eaLnBrk="1" hangingPunct="1">
              <a:spcBef>
                <a:spcPct val="0"/>
              </a:spcBef>
              <a:buNone/>
            </a:pPr>
            <a:r>
              <a:rPr lang="zh-CN" altLang="en-US" sz="2200" kern="1200" dirty="0">
                <a:solidFill>
                  <a:srgbClr val="0000FF"/>
                </a:solidFill>
                <a:latin typeface="+mn-lt"/>
                <a:ea typeface="+mn-ea"/>
                <a:cs typeface="+mn-cs"/>
              </a:rPr>
              <a:t>Connection-oriented communication has three phases. In the establishment phase a request is made to set up a connection. Only after this phase has been successfully completed can the data transfer phase be started and data transported. Then comes the release phase. </a:t>
            </a:r>
            <a:r>
              <a:rPr lang="en-US" altLang="zh-CN" sz="2200" kern="1200" dirty="0">
                <a:solidFill>
                  <a:srgbClr val="0000FF"/>
                </a:solidFill>
                <a:latin typeface="+mn-lt"/>
                <a:ea typeface="+mn-ea"/>
                <a:cs typeface="+mn-cs"/>
              </a:rPr>
              <a:t>In most cases the order is preserved so that the bits arrive in the order they were sent.</a:t>
            </a:r>
          </a:p>
          <a:p>
            <a:pPr eaLnBrk="1" hangingPunct="1">
              <a:spcBef>
                <a:spcPct val="0"/>
              </a:spcBef>
              <a:buNone/>
            </a:pPr>
            <a:endParaRPr lang="zh-CN" altLang="en-US" sz="2200" kern="1200" dirty="0">
              <a:solidFill>
                <a:srgbClr val="0000FF"/>
              </a:solidFill>
              <a:latin typeface="+mn-lt"/>
              <a:ea typeface="+mn-ea"/>
              <a:cs typeface="+mn-cs"/>
            </a:endParaRPr>
          </a:p>
          <a:p>
            <a:pPr eaLnBrk="1" hangingPunct="1">
              <a:spcBef>
                <a:spcPct val="0"/>
              </a:spcBef>
              <a:buNone/>
            </a:pPr>
            <a:r>
              <a:rPr lang="zh-CN" altLang="en-US" sz="2200" kern="1200" dirty="0">
                <a:solidFill>
                  <a:srgbClr val="0000FF"/>
                </a:solidFill>
                <a:latin typeface="+mn-lt"/>
                <a:ea typeface="+mn-ea"/>
                <a:cs typeface="+mn-cs"/>
              </a:rPr>
              <a:t>Connectionless communication does not have these phases. It just sends the data. </a:t>
            </a:r>
            <a:r>
              <a:rPr lang="en-US" altLang="zh-CN" sz="2200" kern="1200" dirty="0">
                <a:solidFill>
                  <a:srgbClr val="0000FF"/>
                </a:solidFill>
                <a:latin typeface="+mn-lt"/>
                <a:ea typeface="+mn-ea"/>
                <a:cs typeface="+mn-cs"/>
              </a:rPr>
              <a:t>The order of the data is not guaranteed.</a:t>
            </a:r>
            <a:endParaRPr lang="zh-CN" altLang="en-US" sz="2200" kern="1200" dirty="0">
              <a:solidFill>
                <a:srgbClr val="0000FF"/>
              </a:solidFill>
              <a:latin typeface="+mn-lt"/>
              <a:ea typeface="+mn-ea"/>
              <a:cs typeface="+mn-cs"/>
            </a:endParaRPr>
          </a:p>
          <a:p>
            <a:pPr eaLnBrk="1" hangingPunct="1">
              <a:buNone/>
            </a:pPr>
            <a:endParaRPr lang="zh-CN" altLang="en-US" sz="2200" kern="1200" dirty="0">
              <a:latin typeface="+mn-lt"/>
              <a:ea typeface="+mn-ea"/>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3" name="内容占位符 2"/>
          <p:cNvPicPr>
            <a:picLocks noGrp="1" noChangeAspect="1"/>
          </p:cNvPicPr>
          <p:nvPr>
            <p:ph idx="1"/>
          </p:nvPr>
        </p:nvPicPr>
        <p:blipFill>
          <a:blip r:embed="rId2"/>
          <a:stretch>
            <a:fillRect/>
          </a:stretch>
        </p:blipFill>
        <p:spPr>
          <a:xfrm>
            <a:off x="539750" y="1339850"/>
            <a:ext cx="8229600" cy="4054475"/>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sz="2200" kern="1200" dirty="0">
                <a:latin typeface="+mn-lt"/>
                <a:ea typeface="+mn-ea"/>
                <a:cs typeface="+mn-cs"/>
              </a:rPr>
              <a:t>1-4. In some networks, the data link layer handles transmission errors by requesting that damaged frames be retransmitted. If the probability of a frame's being damaged is p, what is the mean number of transmissions required to send a frame? Assume that acknowledgements are never lost.</a:t>
            </a:r>
            <a:endParaRPr lang="zh-CN" altLang="zh-CN" sz="2200" kern="1200" dirty="0">
              <a:latin typeface="+mn-lt"/>
              <a:ea typeface="+mn-ea"/>
              <a:cs typeface="+mn-cs"/>
            </a:endParaRPr>
          </a:p>
          <a:p>
            <a:pPr>
              <a:buNone/>
            </a:pPr>
            <a:endParaRPr lang="en-US"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The probability, </a:t>
            </a:r>
            <a:r>
              <a:rPr lang="en-US" altLang="zh-CN" sz="2200" i="1" kern="1200" dirty="0">
                <a:solidFill>
                  <a:srgbClr val="0000FF"/>
                </a:solidFill>
                <a:latin typeface="+mn-lt"/>
                <a:ea typeface="+mn-ea"/>
                <a:cs typeface="+mn-cs"/>
              </a:rPr>
              <a:t>P</a:t>
            </a:r>
            <a:r>
              <a:rPr lang="en-US" altLang="zh-CN" sz="2200" i="1" kern="1200" baseline="-25000" dirty="0">
                <a:solidFill>
                  <a:srgbClr val="0000FF"/>
                </a:solidFill>
                <a:latin typeface="+mn-lt"/>
                <a:ea typeface="+mn-ea"/>
                <a:cs typeface="+mn-cs"/>
              </a:rPr>
              <a:t>k</a:t>
            </a:r>
            <a:r>
              <a:rPr lang="en-US" altLang="zh-CN" sz="2200" kern="1200" dirty="0">
                <a:solidFill>
                  <a:srgbClr val="0000FF"/>
                </a:solidFill>
                <a:latin typeface="+mn-lt"/>
                <a:ea typeface="+mn-ea"/>
                <a:cs typeface="+mn-cs"/>
              </a:rPr>
              <a:t>, of a frame requiring exactly </a:t>
            </a:r>
            <a:r>
              <a:rPr lang="en-US" altLang="zh-CN" sz="2200" i="1" kern="1200" dirty="0">
                <a:solidFill>
                  <a:srgbClr val="0000FF"/>
                </a:solidFill>
                <a:latin typeface="+mn-lt"/>
                <a:ea typeface="+mn-ea"/>
                <a:cs typeface="+mn-cs"/>
              </a:rPr>
              <a:t>k </a:t>
            </a:r>
            <a:r>
              <a:rPr lang="en-US" altLang="zh-CN" sz="2200" kern="1200" dirty="0">
                <a:solidFill>
                  <a:srgbClr val="0000FF"/>
                </a:solidFill>
                <a:latin typeface="+mn-lt"/>
                <a:ea typeface="+mn-ea"/>
                <a:cs typeface="+mn-cs"/>
              </a:rPr>
              <a:t>transmissions is the probability of the first </a:t>
            </a:r>
            <a:r>
              <a:rPr lang="en-US" altLang="zh-CN" sz="2200" i="1" kern="1200" dirty="0">
                <a:solidFill>
                  <a:srgbClr val="0000FF"/>
                </a:solidFill>
                <a:latin typeface="+mn-lt"/>
                <a:ea typeface="+mn-ea"/>
                <a:cs typeface="+mn-cs"/>
              </a:rPr>
              <a:t>k </a:t>
            </a:r>
            <a:r>
              <a:rPr lang="en-US" altLang="zh-CN" sz="2200" kern="1200" dirty="0">
                <a:solidFill>
                  <a:srgbClr val="0000FF"/>
                </a:solidFill>
                <a:latin typeface="+mn-lt"/>
                <a:ea typeface="+mn-ea"/>
                <a:cs typeface="+mn-cs"/>
              </a:rPr>
              <a:t>- 1 attempts failing, </a:t>
            </a:r>
            <a:r>
              <a:rPr lang="en-US" altLang="zh-CN" sz="2200" i="1" kern="1200" dirty="0">
                <a:solidFill>
                  <a:srgbClr val="0000FF"/>
                </a:solidFill>
                <a:latin typeface="+mn-lt"/>
                <a:ea typeface="+mn-ea"/>
                <a:cs typeface="+mn-cs"/>
              </a:rPr>
              <a:t>p</a:t>
            </a:r>
            <a:r>
              <a:rPr lang="en-US" altLang="zh-CN" sz="2200" i="1" kern="1200" baseline="30000" dirty="0">
                <a:solidFill>
                  <a:srgbClr val="0000FF"/>
                </a:solidFill>
                <a:latin typeface="+mn-lt"/>
                <a:ea typeface="+mn-ea"/>
                <a:cs typeface="+mn-cs"/>
              </a:rPr>
              <a:t>k - 1</a:t>
            </a:r>
            <a:r>
              <a:rPr lang="en-US" altLang="zh-CN" sz="2200" kern="1200" dirty="0">
                <a:solidFill>
                  <a:srgbClr val="0000FF"/>
                </a:solidFill>
                <a:latin typeface="+mn-lt"/>
                <a:ea typeface="+mn-ea"/>
                <a:cs typeface="+mn-cs"/>
              </a:rPr>
              <a:t>, times the probability of the </a:t>
            </a:r>
            <a:r>
              <a:rPr lang="en-US" altLang="zh-CN" sz="2200" i="1" kern="1200" dirty="0">
                <a:solidFill>
                  <a:srgbClr val="0000FF"/>
                </a:solidFill>
                <a:latin typeface="+mn-lt"/>
                <a:ea typeface="+mn-ea"/>
                <a:cs typeface="+mn-cs"/>
              </a:rPr>
              <a:t>k</a:t>
            </a:r>
            <a:r>
              <a:rPr lang="en-US" altLang="zh-CN" sz="2200" kern="1200" dirty="0">
                <a:solidFill>
                  <a:srgbClr val="0000FF"/>
                </a:solidFill>
                <a:latin typeface="+mn-lt"/>
                <a:ea typeface="+mn-ea"/>
                <a:cs typeface="+mn-cs"/>
              </a:rPr>
              <a:t>-th transmission succeeding, (1 - </a:t>
            </a:r>
            <a:r>
              <a:rPr lang="en-US" altLang="zh-CN" sz="2200" i="1" kern="1200" dirty="0">
                <a:solidFill>
                  <a:srgbClr val="0000FF"/>
                </a:solidFill>
                <a:latin typeface="+mn-lt"/>
                <a:ea typeface="+mn-ea"/>
                <a:cs typeface="+mn-cs"/>
              </a:rPr>
              <a:t>p</a:t>
            </a:r>
            <a:r>
              <a:rPr lang="en-US" altLang="zh-CN" sz="2200" kern="1200" dirty="0">
                <a:solidFill>
                  <a:srgbClr val="0000FF"/>
                </a:solidFill>
                <a:latin typeface="+mn-lt"/>
                <a:ea typeface="+mn-ea"/>
                <a:cs typeface="+mn-cs"/>
              </a:rPr>
              <a:t>). </a:t>
            </a:r>
          </a:p>
          <a:p>
            <a:pPr>
              <a:buNone/>
            </a:pPr>
            <a:r>
              <a:rPr lang="en-US" altLang="zh-CN" sz="2200" kern="1200" dirty="0">
                <a:solidFill>
                  <a:srgbClr val="0000FF"/>
                </a:solidFill>
                <a:latin typeface="+mn-lt"/>
                <a:ea typeface="+mn-ea"/>
                <a:cs typeface="+mn-cs"/>
              </a:rPr>
              <a:t>The mean number of transmission is then just</a:t>
            </a:r>
          </a:p>
          <a:p>
            <a:pPr>
              <a:buNone/>
            </a:pPr>
            <a:endParaRPr lang="en-US" altLang="zh-CN" sz="2200" kern="1200" dirty="0">
              <a:solidFill>
                <a:srgbClr val="0000FF"/>
              </a:solidFill>
              <a:latin typeface="+mn-lt"/>
              <a:ea typeface="+mn-ea"/>
              <a:cs typeface="+mn-cs"/>
            </a:endParaRPr>
          </a:p>
          <a:p>
            <a:pPr>
              <a:buNone/>
            </a:pPr>
            <a:endParaRPr lang="en-US" altLang="zh-CN" sz="2200" kern="1200" dirty="0">
              <a:solidFill>
                <a:srgbClr val="0000FF"/>
              </a:solidFill>
              <a:latin typeface="+mn-lt"/>
              <a:ea typeface="+mn-ea"/>
              <a:cs typeface="+mn-cs"/>
            </a:endParaRPr>
          </a:p>
          <a:p>
            <a:pPr>
              <a:buNone/>
            </a:pPr>
            <a:r>
              <a:rPr lang="en-US" altLang="zh-CN" sz="2200" kern="1200" dirty="0">
                <a:solidFill>
                  <a:srgbClr val="0000FF"/>
                </a:solidFill>
                <a:latin typeface="+mn-lt"/>
                <a:ea typeface="+mn-ea"/>
                <a:cs typeface="+mn-cs"/>
              </a:rPr>
              <a:t>Or, more directly, if the probability of a message getting through is 1 - </a:t>
            </a:r>
            <a:r>
              <a:rPr lang="en-US" altLang="zh-CN" sz="2200" i="1" kern="1200" dirty="0">
                <a:solidFill>
                  <a:srgbClr val="0000FF"/>
                </a:solidFill>
                <a:latin typeface="+mn-lt"/>
                <a:ea typeface="+mn-ea"/>
                <a:cs typeface="+mn-cs"/>
              </a:rPr>
              <a:t>p </a:t>
            </a:r>
            <a:r>
              <a:rPr lang="en-US" altLang="zh-CN" sz="2200" kern="1200" dirty="0">
                <a:solidFill>
                  <a:srgbClr val="0000FF"/>
                </a:solidFill>
                <a:latin typeface="+mn-lt"/>
                <a:ea typeface="+mn-ea"/>
                <a:cs typeface="+mn-cs"/>
              </a:rPr>
              <a:t>then the expected number of transmissions per successful message is 1 / ( 1 - </a:t>
            </a:r>
            <a:r>
              <a:rPr lang="en-US" altLang="zh-CN" sz="2200" i="1" kern="1200" dirty="0">
                <a:solidFill>
                  <a:srgbClr val="0000FF"/>
                </a:solidFill>
                <a:latin typeface="+mn-lt"/>
                <a:ea typeface="+mn-ea"/>
                <a:cs typeface="+mn-cs"/>
              </a:rPr>
              <a:t>p </a:t>
            </a:r>
            <a:r>
              <a:rPr lang="en-US" altLang="zh-CN" sz="2200" kern="1200" dirty="0">
                <a:solidFill>
                  <a:srgbClr val="0000FF"/>
                </a:solidFill>
                <a:latin typeface="+mn-lt"/>
                <a:ea typeface="+mn-ea"/>
                <a:cs typeface="+mn-cs"/>
              </a:rPr>
              <a:t>).</a:t>
            </a:r>
            <a:endParaRPr lang="zh-CN" altLang="zh-CN" sz="2200" kern="1200" dirty="0">
              <a:solidFill>
                <a:srgbClr val="0000FF"/>
              </a:solidFill>
              <a:latin typeface="+mn-lt"/>
              <a:ea typeface="+mn-ea"/>
              <a:cs typeface="+mn-cs"/>
            </a:endParaRPr>
          </a:p>
          <a:p>
            <a:pPr>
              <a:buNone/>
            </a:pPr>
            <a:endParaRPr lang="zh-CN" altLang="zh-CN" sz="2200" kern="1200" dirty="0">
              <a:latin typeface="+mn-lt"/>
              <a:ea typeface="+mn-ea"/>
              <a:cs typeface="+mn-cs"/>
            </a:endParaRPr>
          </a:p>
          <a:p>
            <a:pPr>
              <a:buNone/>
            </a:pPr>
            <a:endParaRPr lang="zh-CN" altLang="en-US" sz="2200" kern="1200" dirty="0">
              <a:latin typeface="+mn-lt"/>
              <a:ea typeface="+mn-ea"/>
              <a:cs typeface="+mn-cs"/>
            </a:endParaRPr>
          </a:p>
        </p:txBody>
      </p:sp>
      <p:pic>
        <p:nvPicPr>
          <p:cNvPr id="9218" name="图片 4"/>
          <p:cNvPicPr>
            <a:picLocks noChangeAspect="1"/>
          </p:cNvPicPr>
          <p:nvPr/>
        </p:nvPicPr>
        <p:blipFill>
          <a:blip r:embed="rId2"/>
          <a:stretch>
            <a:fillRect/>
          </a:stretch>
        </p:blipFill>
        <p:spPr>
          <a:xfrm>
            <a:off x="2268538" y="4149725"/>
            <a:ext cx="4464050" cy="86360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zh-CN" altLang="zh-CN" sz="2200" kern="1200" dirty="0">
                <a:latin typeface="+mn-lt"/>
                <a:ea typeface="+mn-ea"/>
                <a:cs typeface="+mn-cs"/>
              </a:rPr>
              <a:t> </a:t>
            </a:r>
            <a:r>
              <a:rPr lang="en-US" altLang="zh-CN" sz="2200" kern="1200" dirty="0">
                <a:latin typeface="+mn-lt"/>
                <a:ea typeface="+mn-ea"/>
                <a:cs typeface="+mn-cs"/>
              </a:rPr>
              <a:t>1-5. A system has an n-layer protocol hierarchy. Applications generate messages of length M bytes. At each of the layers, an h-byte header is added. What fraction of the network bandwidth is filled with headers?</a:t>
            </a:r>
          </a:p>
          <a:p>
            <a:pPr>
              <a:buNone/>
            </a:pPr>
            <a:endParaRPr lang="zh-CN" altLang="zh-CN" sz="2200" kern="1200" dirty="0">
              <a:latin typeface="+mn-lt"/>
              <a:ea typeface="+mn-ea"/>
              <a:cs typeface="+mn-cs"/>
            </a:endParaRPr>
          </a:p>
          <a:p>
            <a:pPr>
              <a:buNone/>
            </a:pPr>
            <a:r>
              <a:rPr lang="en-US" altLang="zh-CN" sz="2200" kern="1200" dirty="0">
                <a:solidFill>
                  <a:srgbClr val="0000FF"/>
                </a:solidFill>
                <a:latin typeface="+mn-lt"/>
                <a:ea typeface="+mn-ea"/>
                <a:cs typeface="+mn-cs"/>
              </a:rPr>
              <a:t>With </a:t>
            </a:r>
            <a:r>
              <a:rPr lang="en-US" altLang="zh-CN" sz="2200" i="1" kern="1200" dirty="0">
                <a:solidFill>
                  <a:srgbClr val="0000FF"/>
                </a:solidFill>
                <a:latin typeface="+mn-lt"/>
                <a:ea typeface="+mn-ea"/>
                <a:cs typeface="+mn-cs"/>
              </a:rPr>
              <a:t>n </a:t>
            </a:r>
            <a:r>
              <a:rPr lang="en-US" altLang="zh-CN" sz="2200" kern="1200" dirty="0">
                <a:solidFill>
                  <a:srgbClr val="0000FF"/>
                </a:solidFill>
                <a:latin typeface="+mn-lt"/>
                <a:ea typeface="+mn-ea"/>
                <a:cs typeface="+mn-cs"/>
              </a:rPr>
              <a:t>layers and </a:t>
            </a:r>
            <a:r>
              <a:rPr lang="en-US" altLang="zh-CN" sz="2200" i="1" kern="1200" dirty="0">
                <a:solidFill>
                  <a:srgbClr val="0000FF"/>
                </a:solidFill>
                <a:latin typeface="+mn-lt"/>
                <a:ea typeface="+mn-ea"/>
                <a:cs typeface="+mn-cs"/>
              </a:rPr>
              <a:t>h </a:t>
            </a:r>
            <a:r>
              <a:rPr lang="en-US" altLang="zh-CN" sz="2200" kern="1200" dirty="0">
                <a:solidFill>
                  <a:srgbClr val="0000FF"/>
                </a:solidFill>
                <a:latin typeface="+mn-lt"/>
                <a:ea typeface="+mn-ea"/>
                <a:cs typeface="+mn-cs"/>
              </a:rPr>
              <a:t>bytes added per layer, the total number of header bytes per message is </a:t>
            </a:r>
            <a:r>
              <a:rPr lang="en-US" altLang="zh-CN" sz="2200" i="1" kern="1200" dirty="0">
                <a:solidFill>
                  <a:srgbClr val="0000FF"/>
                </a:solidFill>
                <a:latin typeface="+mn-lt"/>
                <a:ea typeface="+mn-ea"/>
                <a:cs typeface="+mn-cs"/>
              </a:rPr>
              <a:t>hn</a:t>
            </a:r>
            <a:r>
              <a:rPr lang="en-US" altLang="zh-CN" sz="2200" kern="1200" dirty="0">
                <a:solidFill>
                  <a:srgbClr val="0000FF"/>
                </a:solidFill>
                <a:latin typeface="+mn-lt"/>
                <a:ea typeface="+mn-ea"/>
                <a:cs typeface="+mn-cs"/>
              </a:rPr>
              <a:t>, so the space wasted on headers is </a:t>
            </a:r>
            <a:r>
              <a:rPr lang="en-US" altLang="zh-CN" sz="2200" i="1" kern="1200" dirty="0">
                <a:solidFill>
                  <a:srgbClr val="0000FF"/>
                </a:solidFill>
                <a:latin typeface="+mn-lt"/>
                <a:ea typeface="+mn-ea"/>
                <a:cs typeface="+mn-cs"/>
              </a:rPr>
              <a:t>hn</a:t>
            </a:r>
            <a:r>
              <a:rPr lang="en-US" altLang="zh-CN" sz="2200" kern="1200" dirty="0">
                <a:solidFill>
                  <a:srgbClr val="0000FF"/>
                </a:solidFill>
                <a:latin typeface="+mn-lt"/>
                <a:ea typeface="+mn-ea"/>
                <a:cs typeface="+mn-cs"/>
              </a:rPr>
              <a:t>. </a:t>
            </a:r>
          </a:p>
          <a:p>
            <a:pPr>
              <a:buNone/>
            </a:pPr>
            <a:r>
              <a:rPr lang="en-US" altLang="zh-CN" sz="2200" kern="1200" dirty="0">
                <a:solidFill>
                  <a:srgbClr val="0000FF"/>
                </a:solidFill>
                <a:latin typeface="+mn-lt"/>
                <a:ea typeface="+mn-ea"/>
                <a:cs typeface="+mn-cs"/>
              </a:rPr>
              <a:t>The total message size is </a:t>
            </a:r>
            <a:r>
              <a:rPr lang="en-US" altLang="zh-CN" sz="2200" i="1" kern="1200" dirty="0">
                <a:solidFill>
                  <a:srgbClr val="0000FF"/>
                </a:solidFill>
                <a:latin typeface="+mn-lt"/>
                <a:ea typeface="+mn-ea"/>
                <a:cs typeface="+mn-cs"/>
              </a:rPr>
              <a:t>M </a:t>
            </a:r>
            <a:r>
              <a:rPr lang="en-US" altLang="zh-CN" sz="2200" kern="1200" dirty="0">
                <a:solidFill>
                  <a:srgbClr val="0000FF"/>
                </a:solidFill>
                <a:latin typeface="+mn-lt"/>
                <a:ea typeface="+mn-ea"/>
                <a:cs typeface="+mn-cs"/>
              </a:rPr>
              <a:t>+ </a:t>
            </a:r>
            <a:r>
              <a:rPr lang="en-US" altLang="zh-CN" sz="2200" i="1" kern="1200" dirty="0">
                <a:solidFill>
                  <a:srgbClr val="0000FF"/>
                </a:solidFill>
                <a:latin typeface="+mn-lt"/>
                <a:ea typeface="+mn-ea"/>
                <a:cs typeface="+mn-cs"/>
              </a:rPr>
              <a:t>nh</a:t>
            </a:r>
            <a:r>
              <a:rPr lang="en-US" altLang="zh-CN" sz="2200" kern="1200" dirty="0">
                <a:solidFill>
                  <a:srgbClr val="0000FF"/>
                </a:solidFill>
                <a:latin typeface="+mn-lt"/>
                <a:ea typeface="+mn-ea"/>
                <a:cs typeface="+mn-cs"/>
              </a:rPr>
              <a:t>, so the fraction of bandwidth wasted on headers is </a:t>
            </a:r>
            <a:r>
              <a:rPr lang="en-US" altLang="zh-CN" sz="2200" i="1" kern="1200" dirty="0">
                <a:solidFill>
                  <a:srgbClr val="0000FF"/>
                </a:solidFill>
                <a:latin typeface="+mn-lt"/>
                <a:ea typeface="+mn-ea"/>
                <a:cs typeface="+mn-cs"/>
              </a:rPr>
              <a:t>hn</a:t>
            </a:r>
            <a:r>
              <a:rPr lang="en-US" altLang="zh-CN" sz="2200" kern="1200" dirty="0">
                <a:solidFill>
                  <a:srgbClr val="0000FF"/>
                </a:solidFill>
                <a:latin typeface="+mn-lt"/>
                <a:ea typeface="+mn-ea"/>
                <a:cs typeface="+mn-cs"/>
              </a:rPr>
              <a:t>/(</a:t>
            </a:r>
            <a:r>
              <a:rPr lang="en-US" altLang="zh-CN" sz="2200" i="1" kern="1200" dirty="0">
                <a:solidFill>
                  <a:srgbClr val="0000FF"/>
                </a:solidFill>
                <a:latin typeface="+mn-lt"/>
                <a:ea typeface="+mn-ea"/>
                <a:cs typeface="+mn-cs"/>
              </a:rPr>
              <a:t>M </a:t>
            </a:r>
            <a:r>
              <a:rPr lang="en-US" altLang="zh-CN" sz="2200" kern="1200" dirty="0">
                <a:solidFill>
                  <a:srgbClr val="0000FF"/>
                </a:solidFill>
                <a:latin typeface="+mn-lt"/>
                <a:ea typeface="+mn-ea"/>
                <a:cs typeface="+mn-cs"/>
              </a:rPr>
              <a:t>+ </a:t>
            </a:r>
            <a:r>
              <a:rPr lang="en-US" altLang="zh-CN" sz="2200" i="1" kern="1200" dirty="0">
                <a:solidFill>
                  <a:srgbClr val="0000FF"/>
                </a:solidFill>
                <a:latin typeface="+mn-lt"/>
                <a:ea typeface="+mn-ea"/>
                <a:cs typeface="+mn-cs"/>
              </a:rPr>
              <a:t>hn</a:t>
            </a:r>
            <a:r>
              <a:rPr lang="en-US" altLang="zh-CN" sz="2200" kern="1200" dirty="0">
                <a:solidFill>
                  <a:srgbClr val="0000FF"/>
                </a:solidFill>
                <a:latin typeface="+mn-lt"/>
                <a:ea typeface="+mn-ea"/>
                <a:cs typeface="+mn-cs"/>
              </a:rPr>
              <a:t>). </a:t>
            </a:r>
          </a:p>
          <a:p>
            <a:pPr>
              <a:buNone/>
            </a:pPr>
            <a:r>
              <a:rPr lang="en-US" altLang="zh-CN" sz="2200" kern="1200" dirty="0">
                <a:solidFill>
                  <a:srgbClr val="0000FF"/>
                </a:solidFill>
                <a:latin typeface="+mn-lt"/>
                <a:ea typeface="+mn-ea"/>
                <a:cs typeface="+mn-cs"/>
              </a:rPr>
              <a:t>This estimate does not take into account fragmentation (one higher layer message is sent as multiple lower layer messages) or aggregation (multiple higher layer messages are carried as one lower layer message) that may be present. If fragmentation is used, it will raise the overhead. If aggregation is used, it will lower the overhead.</a:t>
            </a:r>
            <a:endParaRPr lang="zh-CN" altLang="en-US" sz="2200" kern="1200" dirty="0">
              <a:solidFill>
                <a:srgbClr val="0000FF"/>
              </a:solidFill>
              <a:latin typeface="+mn-lt"/>
              <a:ea typeface="+mn-ea"/>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内容占位符 2"/>
          <p:cNvSpPr>
            <a:spLocks noGrp="1"/>
          </p:cNvSpPr>
          <p:nvPr>
            <p:ph idx="1"/>
          </p:nvPr>
        </p:nvSpPr>
        <p:spPr>
          <a:xfrm>
            <a:off x="457200" y="549275"/>
            <a:ext cx="8229600" cy="5543550"/>
          </a:xfrm>
        </p:spPr>
        <p:txBody>
          <a:bodyPr vert="horz" wrap="square" lIns="91440" tIns="45720" rIns="91440" bIns="45720" anchor="t" anchorCtr="0"/>
          <a:lstStyle/>
          <a:p>
            <a:pPr>
              <a:buNone/>
            </a:pPr>
            <a:r>
              <a:rPr lang="en-US" altLang="zh-CN" kern="1200" dirty="0">
                <a:latin typeface="+mn-lt"/>
                <a:ea typeface="+mn-ea"/>
                <a:cs typeface="+mn-cs"/>
              </a:rPr>
              <a:t>1-6. What is the main difference between TCP and UDP?</a:t>
            </a:r>
          </a:p>
          <a:p>
            <a:pPr>
              <a:buNone/>
            </a:pPr>
            <a:endParaRPr lang="en-US" altLang="zh-CN" kern="1200" dirty="0">
              <a:latin typeface="+mn-lt"/>
              <a:ea typeface="+mn-ea"/>
              <a:cs typeface="+mn-cs"/>
            </a:endParaRPr>
          </a:p>
          <a:p>
            <a:pPr>
              <a:buNone/>
            </a:pPr>
            <a:r>
              <a:rPr lang="en-US" altLang="zh-CN" kern="1200" dirty="0">
                <a:solidFill>
                  <a:srgbClr val="0000FF"/>
                </a:solidFill>
                <a:latin typeface="+mn-lt"/>
                <a:ea typeface="+mn-ea"/>
                <a:cs typeface="+mn-cs"/>
              </a:rPr>
              <a:t>TCP is connection oriented, whereas UDP is a connectionless service. </a:t>
            </a:r>
          </a:p>
          <a:p>
            <a:pPr>
              <a:buNone/>
            </a:pPr>
            <a:r>
              <a:rPr lang="en-US" altLang="zh-CN" kern="1200" dirty="0">
                <a:solidFill>
                  <a:srgbClr val="0000FF"/>
                </a:solidFill>
                <a:latin typeface="+mn-lt"/>
                <a:ea typeface="+mn-ea"/>
                <a:cs typeface="+mn-cs"/>
              </a:rPr>
              <a:t>Alternatively, TCP provides a reliable service, whereas UDP provides an unreliable service.</a:t>
            </a:r>
            <a:endParaRPr lang="zh-CN" altLang="en-US" kern="1200" dirty="0">
              <a:solidFill>
                <a:srgbClr val="0000FF"/>
              </a:solidFill>
              <a:latin typeface="+mn-lt"/>
              <a:ea typeface="+mn-ea"/>
              <a:cs typeface="+mn-cs"/>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4956,&quot;width&quot;:11088}"/>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3543</Words>
  <Application>Microsoft Office PowerPoint</Application>
  <PresentationFormat>全屏显示(4:3)</PresentationFormat>
  <Paragraphs>168</Paragraphs>
  <Slides>42</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42</vt:i4>
      </vt:variant>
    </vt:vector>
  </HeadingPairs>
  <TitlesOfParts>
    <vt:vector size="46" baseType="lpstr">
      <vt:lpstr>Arial</vt:lpstr>
      <vt:lpstr>Calibri</vt:lpstr>
      <vt:lpstr>Cambria Math</vt:lpstr>
      <vt:lpstr>默认设计模板</vt:lpstr>
      <vt:lpstr>Homework-Ch1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Homework-Ch2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Homework-Ch3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End</vt:lpstr>
    </vt:vector>
  </TitlesOfParts>
  <Company>DELL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Homework-Ch1</dc:title>
  <dc:creator>ZHANG Yue</dc:creator>
  <cp:lastModifiedBy>han xiao</cp:lastModifiedBy>
  <cp:revision>25</cp:revision>
  <dcterms:created xsi:type="dcterms:W3CDTF">2012-10-16T05:25:00Z</dcterms:created>
  <dcterms:modified xsi:type="dcterms:W3CDTF">2021-11-03T00:44:48Z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5FEA8FA6928E449DB2C31C50BF3E7758</vt:lpwstr>
  </property>
  <property fmtid="{D5CDD505-2E9C-101B-9397-08002B2CF9AE}" pid="3" name="KSOProductBuildVer">
    <vt:lpwstr>2052-11.1.0.10938</vt:lpwstr>
  </property>
</Properties>
</file>

<file path=docProps/thumbnail.jpeg>
</file>